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5493"/>
    <a:srgbClr val="1C7DDB"/>
    <a:srgbClr val="F2F2F2"/>
    <a:srgbClr val="0948CB"/>
    <a:srgbClr val="0B49CB"/>
    <a:srgbClr val="F2F4F8"/>
    <a:srgbClr val="121619"/>
    <a:srgbClr val="145579"/>
    <a:srgbClr val="3A6483"/>
    <a:srgbClr val="204E7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485" autoAdjust="0"/>
    <p:restoredTop sz="99387" autoAdjust="0"/>
  </p:normalViewPr>
  <p:slideViewPr>
    <p:cSldViewPr snapToGrid="0" snapToObjects="1">
      <p:cViewPr>
        <p:scale>
          <a:sx n="99" d="100"/>
          <a:sy n="99" d="100"/>
        </p:scale>
        <p:origin x="-254"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layout>
        <c:manualLayout>
          <c:xMode val="edge"/>
          <c:yMode val="edge"/>
          <c:x val="0.39981533398614788"/>
          <c:y val="3.7037037037037035E-2"/>
        </c:manualLayout>
      </c:layout>
    </c:title>
    <c:plotArea>
      <c:layout/>
      <c:barChart>
        <c:barDir val="col"/>
        <c:grouping val="clustered"/>
        <c:ser>
          <c:idx val="0"/>
          <c:order val="0"/>
          <c:tx>
            <c:strRef>
              <c:f>Sheet1!$B$1</c:f>
              <c:strCache>
                <c:ptCount val="1"/>
                <c:pt idx="0">
                  <c:v>Accuracy </c:v>
                </c:pt>
              </c:strCache>
            </c:strRef>
          </c:tx>
          <c:cat>
            <c:strRef>
              <c:f>Sheet1!$A$2:$A$5</c:f>
              <c:strCache>
                <c:ptCount val="4"/>
                <c:pt idx="0">
                  <c:v>Logistic Regression</c:v>
                </c:pt>
                <c:pt idx="1">
                  <c:v>Support vector machine</c:v>
                </c:pt>
                <c:pt idx="2">
                  <c:v>Decision Tree</c:v>
                </c:pt>
                <c:pt idx="3">
                  <c:v>KNN</c:v>
                </c:pt>
              </c:strCache>
            </c:strRef>
          </c:cat>
          <c:val>
            <c:numRef>
              <c:f>Sheet1!$B$2:$B$5</c:f>
              <c:numCache>
                <c:formatCode>General</c:formatCode>
                <c:ptCount val="4"/>
                <c:pt idx="0">
                  <c:v>0.84640000000000004</c:v>
                </c:pt>
                <c:pt idx="1">
                  <c:v>0.84819999999999995</c:v>
                </c:pt>
                <c:pt idx="2">
                  <c:v>0.87319999999999998</c:v>
                </c:pt>
                <c:pt idx="3">
                  <c:v>0.84819999999999995</c:v>
                </c:pt>
              </c:numCache>
            </c:numRef>
          </c:val>
        </c:ser>
        <c:axId val="185837056"/>
        <c:axId val="186217984"/>
      </c:barChart>
      <c:catAx>
        <c:axId val="185837056"/>
        <c:scaling>
          <c:orientation val="minMax"/>
        </c:scaling>
        <c:axPos val="b"/>
        <c:tickLblPos val="nextTo"/>
        <c:crossAx val="186217984"/>
        <c:crosses val="autoZero"/>
        <c:auto val="1"/>
        <c:lblAlgn val="ctr"/>
        <c:lblOffset val="100"/>
      </c:catAx>
      <c:valAx>
        <c:axId val="186217984"/>
        <c:scaling>
          <c:orientation val="minMax"/>
        </c:scaling>
        <c:axPos val="l"/>
        <c:majorGridlines/>
        <c:numFmt formatCode="General" sourceLinked="1"/>
        <c:tickLblPos val="nextTo"/>
        <c:crossAx val="185837056"/>
        <c:crosses val="autoZero"/>
        <c:crossBetween val="between"/>
      </c:valAx>
    </c:plotArea>
    <c:legend>
      <c:legendPos val="r"/>
      <c:layout/>
    </c:legend>
    <c:plotVisOnly val="1"/>
  </c:chart>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5/17/2022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5/17/2022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vivianWan/spaceX-1/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ivianWan/spaceX-1/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ivianWan/spaceX-1/blob/main/CAPSTONE%20SQL.sq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ivianWan/spaceX-1/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ivianWan/spaceX-1/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ivianWan/spaceX-1/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github.com/vivianWan/spaceX-1/blob/main/jupyter-labs-spacex-data-collection-api.ipynb" TargetMode="External"/><Relationship Id="rId4" Type="http://schemas.openxmlformats.org/officeDocument/2006/relationships/image" Target="../media/image5.png"/><Relationship Id="rId9" Type="http://schemas.openxmlformats.org/officeDocument/2006/relationships/hyperlink" Target="https://github.com/vivianWan/spaceX-1.git"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ithub.com/vivianWan/spaceX-1.git" TargetMode="External"/><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vivianWan/spaceX-1/blob/main/jupyter-labs-webscraping.ipynb" TargetMode="Externa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&lt;Wei Wan&gt;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&lt;12</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May 2022&gt;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5699945" cy="4351338"/>
          </a:xfrm>
          <a:prstGeom prst="rect">
            <a:avLst/>
          </a:prstGeom>
        </p:spPr>
        <p:txBody>
          <a:bodyPr/>
          <a:lstStyle/>
          <a:p>
            <a:pPr>
              <a:buNone/>
            </a:pPr>
            <a:r>
              <a:rPr lang="en-CA" sz="2000" b="1" dirty="0" smtClean="0">
                <a:solidFill>
                  <a:schemeClr val="accent3">
                    <a:lumMod val="25000"/>
                  </a:schemeClr>
                </a:solidFill>
                <a:latin typeface="Arial Unicode MS" pitchFamily="34" charset="-128"/>
                <a:ea typeface="Arial Unicode MS" pitchFamily="34" charset="-128"/>
                <a:cs typeface="Arial Unicode MS" pitchFamily="34" charset="-128"/>
              </a:rPr>
              <a:t>Introduction</a:t>
            </a:r>
            <a:r>
              <a:rPr lang="en-CA" sz="2200" dirty="0" smtClean="0">
                <a:solidFill>
                  <a:schemeClr val="accent3">
                    <a:lumMod val="25000"/>
                  </a:schemeClr>
                </a:solidFill>
                <a:latin typeface="Abadi" panose="020B0604020104020204" pitchFamily="34" charset="0"/>
              </a:rPr>
              <a:t>: </a:t>
            </a:r>
          </a:p>
          <a:p>
            <a:pPr>
              <a:buNone/>
            </a:pPr>
            <a:r>
              <a:rPr lang="en-CA" sz="1600" dirty="0" smtClean="0">
                <a:solidFill>
                  <a:schemeClr val="accent3">
                    <a:lumMod val="25000"/>
                  </a:schemeClr>
                </a:solidFill>
                <a:latin typeface="Abadi" panose="020B0604020104020204" pitchFamily="34" charset="0"/>
              </a:rPr>
              <a:t>Explore data to find patterns in the data and determine what would be the label for training supervised models. </a:t>
            </a:r>
            <a:r>
              <a:rPr lang="en-US" sz="1600" dirty="0" smtClean="0">
                <a:solidFill>
                  <a:schemeClr val="accent3">
                    <a:lumMod val="25000"/>
                  </a:schemeClr>
                </a:solidFill>
                <a:latin typeface="Abadi" panose="020B0604020104020204" pitchFamily="34" charset="0"/>
              </a:rPr>
              <a:t>In the data set, there are several different cases where the booster did not land successfully. After data wrangling, we convert those outcomes into Training labels with 1 means the booster successfully landed 0 means it was unsuccessful. </a:t>
            </a:r>
            <a:endParaRPr lang="en-CA" sz="1600" dirty="0" smtClean="0">
              <a:solidFill>
                <a:schemeClr val="accent3">
                  <a:lumMod val="25000"/>
                </a:schemeClr>
              </a:solidFill>
              <a:latin typeface="Abadi" panose="020B0604020104020204" pitchFamily="34" charset="0"/>
            </a:endParaRPr>
          </a:p>
          <a:p>
            <a:pPr>
              <a:buNone/>
            </a:pPr>
            <a:r>
              <a:rPr lang="en-CA" sz="2000" b="1" dirty="0" smtClean="0">
                <a:solidFill>
                  <a:schemeClr val="accent3">
                    <a:lumMod val="25000"/>
                  </a:schemeClr>
                </a:solidFill>
                <a:latin typeface="Arial Unicode MS" pitchFamily="34" charset="-128"/>
                <a:ea typeface="Arial Unicode MS" pitchFamily="34" charset="-128"/>
                <a:cs typeface="Arial Unicode MS" pitchFamily="34" charset="-128"/>
              </a:rPr>
              <a:t>Key Phrases</a:t>
            </a:r>
          </a:p>
          <a:p>
            <a:r>
              <a:rPr lang="en-CA" sz="1800" dirty="0" smtClean="0"/>
              <a:t>Perform exploratory data analysis (EDA) on dataset</a:t>
            </a:r>
          </a:p>
          <a:p>
            <a:r>
              <a:rPr lang="en-CA" sz="1800" dirty="0" smtClean="0"/>
              <a:t>Calculate the number of launches at each site</a:t>
            </a:r>
          </a:p>
          <a:p>
            <a:r>
              <a:rPr lang="en-CA" sz="1800" dirty="0" smtClean="0"/>
              <a:t>Calculate the number and occurrence of each orbit</a:t>
            </a:r>
          </a:p>
          <a:p>
            <a:r>
              <a:rPr lang="en-CA" sz="1800" dirty="0" smtClean="0"/>
              <a:t>Calculate the number and occurrence of mission outcome per orbit type</a:t>
            </a:r>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6762180" y="1982480"/>
            <a:ext cx="4695791" cy="3731105"/>
          </a:xfrm>
          <a:prstGeom prst="rect">
            <a:avLst/>
          </a:prstGeom>
        </p:spPr>
      </p:pic>
      <p:sp>
        <p:nvSpPr>
          <p:cNvPr id="7" name="Rectangle 6"/>
          <p:cNvSpPr/>
          <p:nvPr/>
        </p:nvSpPr>
        <p:spPr>
          <a:xfrm>
            <a:off x="6664719" y="6176963"/>
            <a:ext cx="2888996" cy="369332"/>
          </a:xfrm>
          <a:prstGeom prst="rect">
            <a:avLst/>
          </a:prstGeom>
        </p:spPr>
        <p:txBody>
          <a:bodyPr wrap="none">
            <a:spAutoFit/>
          </a:bodyPr>
          <a:lstStyle/>
          <a:p>
            <a:r>
              <a:rPr lang="en-US" dirty="0" err="1" smtClean="0">
                <a:solidFill>
                  <a:srgbClr val="00B0F0"/>
                </a:solidFill>
              </a:rPr>
              <a:t>GitHub</a:t>
            </a:r>
            <a:r>
              <a:rPr lang="en-US" dirty="0" smtClean="0">
                <a:solidFill>
                  <a:srgbClr val="00B0F0"/>
                </a:solidFill>
              </a:rPr>
              <a:t> URL to link </a:t>
            </a:r>
            <a:r>
              <a:rPr lang="en-US" dirty="0" smtClean="0">
                <a:solidFill>
                  <a:srgbClr val="00B0F0"/>
                </a:solidFill>
                <a:hlinkClick r:id="rId4"/>
              </a:rPr>
              <a:t>Notebook</a:t>
            </a:r>
            <a:endParaRPr lang="en-US" dirty="0">
              <a:solidFill>
                <a:srgbClr val="00B0F0"/>
              </a:solidFill>
            </a:endParaRPr>
          </a:p>
        </p:txBody>
      </p:sp>
    </p:spTree>
    <p:extLst>
      <p:ext uri="{BB962C8B-B14F-4D97-AF65-F5344CB8AC3E}">
        <p14:creationId xmlns:p14="http://schemas.microsoft.com/office/powerpoint/2010/main" xmlns=""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5046803" cy="4351338"/>
          </a:xfrm>
          <a:prstGeom prst="rect">
            <a:avLst/>
          </a:prstGeom>
        </p:spPr>
        <p:txBody>
          <a:bodyPr lIns="91440" tIns="45720" rIns="91440" bIns="45720" anchor="t"/>
          <a:lstStyle/>
          <a:p>
            <a:r>
              <a:rPr lang="en-CA" sz="2400" dirty="0" smtClean="0">
                <a:latin typeface="Abadi"/>
              </a:rPr>
              <a:t>Scatter Graphs</a:t>
            </a:r>
          </a:p>
          <a:p>
            <a:pPr lvl="1"/>
            <a:r>
              <a:rPr lang="en-CA" sz="1800" dirty="0" smtClean="0"/>
              <a:t>Flight Number VS. Payload Mass/Launch Site</a:t>
            </a:r>
          </a:p>
          <a:p>
            <a:pPr lvl="1"/>
            <a:r>
              <a:rPr lang="en-CA" sz="1800" dirty="0" smtClean="0"/>
              <a:t>Payload VS.  Launch Site/Orbit Type</a:t>
            </a:r>
          </a:p>
          <a:p>
            <a:pPr lvl="1"/>
            <a:r>
              <a:rPr lang="en-CA" sz="1800" dirty="0" smtClean="0"/>
              <a:t>Orbit VS. Flight Number/Payload Mass</a:t>
            </a:r>
          </a:p>
          <a:p>
            <a:r>
              <a:rPr lang="en-CA" sz="2400" dirty="0" smtClean="0">
                <a:latin typeface="Abadi"/>
              </a:rPr>
              <a:t>Bar Graph</a:t>
            </a:r>
          </a:p>
          <a:p>
            <a:pPr lvl="1"/>
            <a:r>
              <a:rPr lang="en-CA" sz="1800" dirty="0" smtClean="0"/>
              <a:t>Mean VS. Orbit</a:t>
            </a:r>
          </a:p>
          <a:p>
            <a:r>
              <a:rPr lang="en-CA" sz="2400" dirty="0" smtClean="0">
                <a:latin typeface="Abadi"/>
              </a:rPr>
              <a:t>Line Graph</a:t>
            </a:r>
          </a:p>
          <a:p>
            <a:pPr lvl="1"/>
            <a:r>
              <a:rPr lang="en-CA" sz="1800" dirty="0" smtClean="0"/>
              <a:t>Success Rate VS. Year </a:t>
            </a:r>
          </a:p>
          <a:p>
            <a:pPr lvl="1"/>
            <a:endParaRPr lang="en-CA" sz="1800" dirty="0" smtClean="0"/>
          </a:p>
          <a:p>
            <a:pPr lvl="1">
              <a:buNone/>
            </a:pPr>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9" name="Rectangle 8"/>
          <p:cNvSpPr/>
          <p:nvPr/>
        </p:nvSpPr>
        <p:spPr>
          <a:xfrm>
            <a:off x="1316632" y="5287017"/>
            <a:ext cx="2888996" cy="369332"/>
          </a:xfrm>
          <a:prstGeom prst="rect">
            <a:avLst/>
          </a:prstGeom>
        </p:spPr>
        <p:txBody>
          <a:bodyPr wrap="none">
            <a:spAutoFit/>
          </a:bodyPr>
          <a:lstStyle/>
          <a:p>
            <a:r>
              <a:rPr lang="en-US" dirty="0" err="1" smtClean="0">
                <a:solidFill>
                  <a:srgbClr val="00B0F0"/>
                </a:solidFill>
              </a:rPr>
              <a:t>GitHub</a:t>
            </a:r>
            <a:r>
              <a:rPr lang="en-US" dirty="0" smtClean="0">
                <a:solidFill>
                  <a:srgbClr val="00B0F0"/>
                </a:solidFill>
              </a:rPr>
              <a:t> URL to link </a:t>
            </a:r>
            <a:r>
              <a:rPr lang="en-US" dirty="0" smtClean="0">
                <a:solidFill>
                  <a:srgbClr val="00B0F0"/>
                </a:solidFill>
                <a:hlinkClick r:id="rId3"/>
              </a:rPr>
              <a:t>Notebook</a:t>
            </a:r>
            <a:endParaRPr lang="en-US" dirty="0">
              <a:solidFill>
                <a:srgbClr val="00B0F0"/>
              </a:solidFill>
            </a:endParaRPr>
          </a:p>
        </p:txBody>
      </p:sp>
      <p:sp>
        <p:nvSpPr>
          <p:cNvPr id="10" name="TextBox 9"/>
          <p:cNvSpPr txBox="1"/>
          <p:nvPr/>
        </p:nvSpPr>
        <p:spPr>
          <a:xfrm>
            <a:off x="8998003" y="1959429"/>
            <a:ext cx="2180031" cy="830997"/>
          </a:xfrm>
          <a:prstGeom prst="rect">
            <a:avLst/>
          </a:prstGeom>
          <a:noFill/>
        </p:spPr>
        <p:txBody>
          <a:bodyPr wrap="square" rtlCol="0">
            <a:spAutoFit/>
          </a:bodyPr>
          <a:lstStyle/>
          <a:p>
            <a:r>
              <a:rPr lang="en-CA" sz="1200" dirty="0" smtClean="0"/>
              <a:t>Scatter plots show how one variable is affected by another. They usually consist of a large body of data. </a:t>
            </a:r>
            <a:endParaRPr lang="en-US" sz="1200" dirty="0"/>
          </a:p>
        </p:txBody>
      </p:sp>
      <p:sp>
        <p:nvSpPr>
          <p:cNvPr id="11" name="TextBox 10"/>
          <p:cNvSpPr txBox="1"/>
          <p:nvPr/>
        </p:nvSpPr>
        <p:spPr>
          <a:xfrm>
            <a:off x="8714773" y="3472283"/>
            <a:ext cx="2463262" cy="1015663"/>
          </a:xfrm>
          <a:prstGeom prst="rect">
            <a:avLst/>
          </a:prstGeom>
          <a:noFill/>
        </p:spPr>
        <p:txBody>
          <a:bodyPr wrap="square" rtlCol="0">
            <a:spAutoFit/>
          </a:bodyPr>
          <a:lstStyle/>
          <a:p>
            <a:r>
              <a:rPr lang="en-CA" sz="1200" dirty="0" smtClean="0"/>
              <a:t>A bar diagram makes it easy to compare sets of data between groups at a glace. The graph represents categories on one axis and a discrete value in the other. </a:t>
            </a:r>
            <a:endParaRPr lang="en-US" sz="1200" dirty="0"/>
          </a:p>
        </p:txBody>
      </p:sp>
      <p:sp>
        <p:nvSpPr>
          <p:cNvPr id="12" name="TextBox 11"/>
          <p:cNvSpPr txBox="1"/>
          <p:nvPr/>
        </p:nvSpPr>
        <p:spPr>
          <a:xfrm>
            <a:off x="8714773" y="4871518"/>
            <a:ext cx="2463261" cy="1015663"/>
          </a:xfrm>
          <a:prstGeom prst="rect">
            <a:avLst/>
          </a:prstGeom>
          <a:noFill/>
        </p:spPr>
        <p:txBody>
          <a:bodyPr wrap="square" rtlCol="0">
            <a:spAutoFit/>
          </a:bodyPr>
          <a:lstStyle/>
          <a:p>
            <a:r>
              <a:rPr lang="en-CA" sz="1200" dirty="0" smtClean="0"/>
              <a:t>Line graphs are useful in that they show data variables and trends very clearly and can help to make predictions about the results of data not yet recoded</a:t>
            </a:r>
            <a:endParaRPr lang="en-US" sz="1200" dirty="0"/>
          </a:p>
        </p:txBody>
      </p:sp>
      <p:pic>
        <p:nvPicPr>
          <p:cNvPr id="13" name="Picture 12">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73949" y="4820180"/>
            <a:ext cx="2109244" cy="1205393"/>
          </a:xfrm>
          <a:prstGeom prst="rect">
            <a:avLst/>
          </a:prstGeom>
        </p:spPr>
      </p:pic>
      <p:pic>
        <p:nvPicPr>
          <p:cNvPr id="14" name="Picture 13">
            <a:extLst>
              <a:ext uri="{FF2B5EF4-FFF2-40B4-BE49-F238E27FC236}">
                <a16:creationId xmlns:a16="http://schemas.microsoft.com/office/drawing/2014/main" xmlns="" id="{A057CF71-3EE2-44BF-9595-C18CAEFC4E4D}"/>
              </a:ext>
            </a:extLst>
          </p:cNvPr>
          <p:cNvPicPr>
            <a:picLocks noChangeAspect="1"/>
          </p:cNvPicPr>
          <p:nvPr/>
        </p:nvPicPr>
        <p:blipFill>
          <a:blip r:embed="rId5"/>
          <a:stretch>
            <a:fillRect/>
          </a:stretch>
        </p:blipFill>
        <p:spPr>
          <a:xfrm>
            <a:off x="6073949" y="3472283"/>
            <a:ext cx="2109244" cy="1232945"/>
          </a:xfrm>
          <a:prstGeom prst="rect">
            <a:avLst/>
          </a:prstGeom>
        </p:spPr>
      </p:pic>
      <p:sp>
        <p:nvSpPr>
          <p:cNvPr id="39938" name="AutoShape 2" descr="data:image/png;base64,iVBORw0KGgoAAAANSUhEUgAABzgAAAFpCAYAAADgGP57AAAAOXRFWHRTb2Z0d2FyZQBNYXRwbG90bGliIHZlcnNpb24zLjUuMSwgaHR0cHM6Ly9tYXRwbG90bGliLm9yZy/YYfK9AAAACXBIWXMAAAsTAAALEwEAmpwYAABbTElEQVR4nO3de5xcdX34/9c7rKBgC0nEGyRhFbzVNjVug4h3K2DaX2NrSrG2ItIvfmust6b1UqsUq7U133ppo+IN0FaQRkuojSBV8UIxcY1EQUSjSxIoCmYjVOMt5v3745zAZDMzO+fM7M7O7uv5eOxj5lzmPe85+97Zz5zPfD4nMhNJkiRJkiRJkiRJGgTz+p2AJEmSJEmSJEmSJHXKDk5JkiRJkiRJkiRJA8MOTkmSJEmSJEmSJEkDww5OSZIkSZIkSZIkSQPDDk5JkiRJkiRJkiRJA2Oo3wnMRKeddlpeccUV/U5DkiRJkiRJkiRJaiX6nUC/OIKzie9///v9TkGSJEmSJEmSJElSE3ZwSpIkSZIkSZIkSRoYdnBKkiRJkiRJkiRJGhh97eCMiA9ExO0Rcf2E9X8WEd+IiBsi4h8a1r86IrZFxE0RcWrD+tPKddsi4lUN64cjYlO5/iMRcej0vDJJkiRJkiRJkiRJU6HfIzgvBE5rXBERTwVWAksz81eAteX6RwFnAL9SPuadEXFIRBwCrAOeCTwKeE65L8DfA2/NzOOB3cDZU/6KJEmSJEmSJEmSJE2ZvnZwZubngPEJq/8UeHNm/rTc5/Zy/Urgksz8aWaOAduA5eXPtsz8Tmb+DLgEWBkRATwNWF8+/iLgWVP5eiRJkiRJkiRJkiRNrX6P4GzmYcATy6llPxsRv1GuPwbY2bDfLeW6VusXAj/IzL0T1jcVEedExGhEjN5xxx09eimSJEmSJEmSJEmSemkmdnAOAQuAxwF/AVxajsacUpn5nswcycyRo48+eqqfTpIkSZIkSZIkSVINQ/1OoIlbgI9lZgKbI2IfcD/gVmBRw37HlutosX4XcFREDJWjOBv3lyRJkiRJkiRJkjSAZuIIzsuApwJExMOAQ4HvA5cDZ0TEYRExDJwAbAa+BJwQEcMRcShwBnB52UH6GWBVGfdMYMN0vhBJkiRJkiRJkiRJvdXXEZwRcTHwFOB+EXEL8HrgA8AHIuJ64GfAmWVn5Q0RcSnwdWAvsDozf1HGeTFwJXAI8IHMvKF8ilcCl0TE3wJfAd4/bS9OkiRJkiRJkiRJUs9F0XeoRiMjIzk6OtrvNCRJkiRJkiQNovEx2LAadm6CRSfCynWwYLjfWc1+c+i479i1hzXrt7Jl+26WLZnP2lVLWbzw8H6nJWn6Rb8T6JeZOEWtJEmSJEmSJA2uDath+zWwb29xu2F1vzOaG+bQcV+zfiubx8bZuy/ZPDbOmvVb+52SJE0rOzglSZIkSZIkqZd2bmq/rKkxh477lu272y5L0mxnB6ckSZIkSZIk9dKiE9sva2rMoeO+bMn8tsuSNNvZwSlJkiRJkiRJvbRyHSw5GeYNFbcr1/U7o6kzPgYXrIDzFha342P9y2UKjvuOXXs4/fxrOf41Gzn9/GvZsWtPDxLt3tpVS1k+vIChecHy4QWsXbW0epCZ9Ltrptf5zfTX242Z/tpm4u9yJuakSiIz+53DjDMyMpKjo6P9TkOSJEmSJEmSZrYLVhTXu9xvyclw1sb+5dNjp59/LZvHxu9eXj68gEtfeFIfM+qhmf6763V+M/31dmOmv7aZ+LuciTnVE9PxJDORIzglSZIkSZIkSfXM8utezuprXc70312v85vpr7cbM/21zcTf5UzMSZXYwSlJkiRJkiRJqmeWX/dyVl/rcqb/7nqd30x/vd2Y6a9tJv4uZ2JOqsQOTkmSJEmSJElSPbP8eqM9udblTDXTf3e9zm+mv95uzPTXNhN/lzMxJ1XiNTib8BqckiRJkiRJkiRJmuG8BqckSZIkSZIkSZIkzXR2cEqSJEmSJEmSJEkaGHZwSpIkSZIkSZIkSRoYdnBKkiRJkiRJkiRJGhh2cEqSJEmSJEmSJEkaGHZwSpIkSZIkSZIkSRoYdnBKkiRJkiRJkiRJGhh2cEqSJEmSJEmSJEkaGHZwSpIkSZIkSZIkSRoYdnBKkiRJkiRJkiRJGhh2cEqSJEmSJEmSJEkaGHZwSpIkSZIkSZIkSRoYdnBKkiRJkiRJkiRJGhh2cEqSJEmSJEmSJEkaGHZwSpIkSZIkSZIkSRoYdnBKkiRJkiRJkiRJGhh2cEqSJEmSJEmSJEkaGHZwSpIkSZIkSZIkSRoYfe3gjIgPRMTtEXF9k21/HhEZEfcrlyMi3hER2yLiqxGxrGHfMyPiW+XPmQ3rHxsRXysf846IiOl5ZZIkSZIkSZIkSZKmQr9HcF4InDZxZUQsAk4BdjSsfiZwQvlzDvCuct8FwOuBE4HlwOsjYn75mHcB/6fhcQc9lyRJkiRJkiRJkqTB0dcOzsz8HDDeZNNbgb8EsmHdSuCDWfgicFREPAg4FbgqM8czczdwFXBaue2XM/OLmZnAB4FnTeHLkSRJkiRJkiRJkjTF+j2C8yARsRK4NTO3Tth0DLCzYfmWcl279bc0WS9JkiRJkiRJkiRpQA31O4FGEXE48BqK6Wmn+7nPoZj6lsWLF0/300uSJEmSJEmSJEnqwEwbwflQYBjYGhE3A8cCWyLigcCtwKKGfY8t17Vbf2yT9U1l5nsycyQzR44++ugevBRJkiRJkiRJkiRJvTajOjgz82uZef/MPC4zj6OYVnZZZn4XuBx4XhQeB9yZmbcBVwKnRMT8iJhPMfrzynLbXRHxuIgI4HnAhr68MEmSJEmSJEmSJEk90dcOzoi4GLgWeHhE3BIRZ7fZfSPwHWAb8F7gRQCZOQ68AfhS+XNeuY5yn/eVj/k28ImpeB2SJEmSJEmSJEmSpkdkZr9zmHFGRkZydHS032lIkiRJkiRJkiRJrUS/E+iXGTVFrSRJkiRJkqQZZnwMLlgB5y0sbsfH+p2RJEma4+zglCRJkiRJktTahtWw/RrYt7e43bC63xlJkqQ5zg5OSZIkSZIkSa3t3NR+WZIkaZrZwSlJkiRJkiSptUUntl+WJEmaZnZwSpIkSZIkSWpt5TpYcjLMGypuV67rd0aSJGmOG+p3ApIkSZIkSZJmsAXDcNbGfmchSZJ0N0dwSpIkSZIkSZIkSRoYdnBKkiRJkiRJkiRJGhh2cEqSJEmSJEmSJEkaGHZwSpIkSZIkSZIkSRoYdnBKkiRJkiRJkiRJGhh2cEqSJEmSJEmSJEkaGHZwSpIkSZIkSZIkSRoYdnBKkiRJkiRJkiRJGhi1Ojgj4tCIeHBEzO91QpIkSZIkSZIkSZLUylAnO0XELwFnAM8AngQc3bBtL/BV4NPAxzJz0xTkKUmSJEmSJEmSJEntOzgj4hjgr4E/BO5brv4BcBMwDtwHWAj8OvBYYE1EXAeszcyLpyRjSZIkSZIkSZIkSXNWyw7OiDgPeAVwGHAVcAlwTWZ+u8m+RwC/AZwKPBf414h4KXBOZn51KhKXJEmSJEmSJEmSNPe0uwbnGuA9wOLMXJGZH2zWuQmQmT/KzKsz89XAEmAlcC/gWb1OWJIkSZIkSZIkSdLc1W6K2uMz83+qBszMBP4D+I+IeGDtzCRJkiRJkiRJkiRpgpYjOOt0bjaJ8d1uY0iSJEmSJEmSJEnSfu2mqJUkSZIkSZIkSZKkGaXdFLUHiIgndbDbPuAu4FuZ+ePaWUmSJEmSJEmSJElSEx13cAJXA9nhvr+IiCuBNZl5U+WsJEmSJEmSJEmSJKmJKh2c5wG/ATwT+Cbw38D3gAcAjwceBmwExoBlwG8BJ0XEb2TmWC+TliRJkiRJkiRJkjQ3VbkG5xXA04D/CzwyM1+Qma/OzBcAjwReVG7/l8w8GXgBsAB4TY9zliRJkiRJkmaX8TG4YAWct7C4HXe8gCRJUiuR2dmssxFxFbAnM1e22edy4LDMPLVc/hywODOP60Gu02ZkZCRHR0f7nYYkSZIkSZLmigtWwPZr7llecjKctbF/+UiSpEEQ/U6gX6qM4FwOfG2Sfb4KPK5h+SvAA6smJUmSJEmSJM0pOze1X5YkSdLdqnRwBvCQSfZ56ITlvcBPWwaM+EBE3B4R1zese0tEfCMivhoR/x4RRzVse3VEbIuImyLi1Ib1p5XrtkXEqxrWD0fEpnL9RyLi0A5fqyRJkiRJkjR9Fp3YflmSJEl3q9LB+UXg2RFxSrONEXEa8Oxyv/2OB77bJuaFwGkT1l0FPDozfw34JvDqMv6jgDOAXykf886IOCQiDgHWAc8EHgU8p9wX4O+Bt2bm8cBu4OzOXqokSZIkSZI0jVauK6alnTdU3K5c1++MJEmSZqyhCvv+FfA54BMR8WngGuB7wAOAJwBPpRit+VqAiDgSeAbwL60CZubnIuK4Ces+2bD4RWBVeX8lcElm/hQYi4htFNPmAmzLzO+Uz3sJsDIibgSeBvxhuc9FwLnAuyq8ZkmSJEmSJGnqLRj2mpuSJEkd6riDMzO/VE4L+37g6eVPcs8FTL8N/Elmfqlc/hnwGIpO0LpeAHykvH8MB44OvaVcB7BzwvoTgYXADzJzb5P9DxIR5wDnACxevLiLlCVJkiRJkiRJkiRNlSojOPePuHwY8HiKzssjgbuArwDXZGY27Ptj4Ka6iUXEX1Fcw/Nf68aoIjPfA7wHYGRkJCfZXZIkSZIkSZIkSVIfVOrgBCg7Ma8pfw4SEYeV08jWFhHPB34beHpDp+mtwKKG3Y4t19Fi/S7gqIgYKkdxNu4vSZIkSZIkSZIkaQDN63THiHhlB/scClzWTUIRcRrwl8DvZOaehk2XA2dExGERMQycAGwGvgScEBHD5fOfAVxedox+hnuu4XkmsKGb3CRJkiRJkiRJkiT1V8cdnMCbIuI5rTZGxCHAeuCUTgNGxMXAtcDDI+KWiDgb+Gfgl4CrIuK6iHg3QGbeAFwKfB24Alidmb8oR2e+GLgSuBG4tNwX4JXAKyJiG8U1Od9f4fVKkiRJkiRJkiRJmmGi4bKZ7XeM+BywHHhmZn5mwrZDgI8Avwf8U2a+tNeJTqeRkZEcHR3tdxqSJEmSJEmSJElSK9HvBPqlygjO3wG+A3wsIh69f2VEBPBBis7N9w5656YkSZIkSZIkSZKkmavjDs7M/AFwGvBjYGNEHFNuej/wHOBDmfnCnmcoSZIkSZIkSZIkSaUqIzjJzB3AM4EjgSsi4n3A84F/A87qeXaSJEmSJEmSJEmS1GCo6gMyc2tErAI+DjwK2AD8YWbu63VykiRJkiRJkiRJktSoZQdnRDxvksd+EngcsBF4bnEpzkJmfrAn2UmSJEmSJEmSJElSg3YjOC8Essn6KNfv79F894R1CdjBKUmSJEmSJEmSJKnn2nVwek1NSZIkSZIkSZIkSTNKyw7OzLxoOhORJEmSJEmSJEmSpMnM63cCkiRJkiRJkiRJktQpOzglSZIkSZIkSZIkDYyWHZwRsTUiVtYJGhH3j4i3R8Qr66cmSZIkSZIkSZIkSQdqN4LzB8DHIuLGiHhlRAy3CxQRh0XEMyPiYuBm4Ezghp5lKkmSJEmSJEmSJGnOG2q1ITOfHBGrgDcCfwe8KSK+C4wCtwG7gXsDC4FHAL8G3Av4OXAh8LrMvH1Ks5ckSZIkSZIkSZI0p7Ts4ATIzPXA+oh4BnA28FTg/2uy6y+A64CPAu/PzDt6nKckSZIkSZIkSZIkte/g3C8zrwKuAoiIhwOLKUZu/hi4HbghM++aqiQlSZIkSZIkSZIkCTrs4GyUmTcBN01BLpIkSZIkSZIkSZLU1rx+JyBJkiRJkiRJkiRJnbKDU5IkSZIkSZIkSdLAsINTkiRJkiRJkiRJ0sCwg1OSJEmSJEmSJEnSwLCDU5IkSZIkSZIkSdLAsINTkiRJkiRJkiRJ0sCwg1OSJEmSJEmSJEnSwBjqNkBEPAJ4JrAHuCQz7+w6K0mSJEmSJEmSJElqouMRnBHxuoi4LSIWNKz7TeArwFrgncCWiFjY+zQlSZIkSZIkSZIkqdoUtc8EvpGZ4w3r/g5I4PXAu4Bh4KW9S0+SJEmSJEmSJEmS7lGlg/M44Mb9CxFxDPBY4J2Z+beZ+WLg08CzepmgJEmSJEmSJEmSJO1XpYNzPtA4evNkitGbH29Y92VgcQ/ykiRJkiRJkiRJkqSDVOngvAM4pmH5qcDPgU0N6w6tEjMiPhARt0fE9Q3rFkTEVRHxrfJ2frk+IuIdEbEtIr4aEcsaHnNmuf+3IuLMhvWPjYivlY95R0REhdcrSZIkSZIkSZIkaYap0sF5HfA7EfHoiDge+APgC5n544Z9jgNuqxDzQuC0CeteBXwqM08APlUuQ3EN0BPKn3MorvlJRCyguAboicBy4PX7O0XLff5Pw+MmPpckSZIkSZIkSZKkAVKlg/MfgCOBrcBN5f3/t39jRBxCMW3taKcBM/NzHDjtLcBK4KLy/kXcc03PlcAHs/BF4KiIeBBwKnBVZo5n5m7gKuC0ctsvZ+YXMzOBD+L1QSVJkiRJkiRJkqSBNtTpjpn5+Yj4bYoRkQn8a2Z+omGXxwO3Av/eZU4PyMz9o0C/CzygvH8MsLNhv1vKde3W39JkfVMRcQ7FyFAWL/YyopIkSZIkSZIkSdJM1HEHJ0BmXgFc0WLb54HH9CKphpgZEdnLmG2e6z3AewBGRkam5TklSZIkSZIkSZIkVVNlitqWImJ+RBzRi1jA98rpZSlvby/X3wosatjv2HJdu/XHNlkvSZIkSZIkSZIkaUB13MEZEU+PiH+IiPkN6+4fEZ8Fvg+MR8Q/9iCny4Ezy/tnAhsa1j8vCo8D7iynsr0SOKXsZJ0PnAJcWW67KyIeFxEBPK8hliRJkiRJkiRJkqQBVGUE558Bv5eZuxvWrQWeCHwb2AW8NCJO7zRgRFwMXAs8PCJuiYizgTcDz4iIbwG/WS4DbAS+A2wD3gu8CCAzx4E3AF8qf84r11Hu877yMd8GGq8ZKkmSJEmSJEmSJGnARGZnl5uMiDHgs5n5/HL5PhSdmp/PzFMj4peArwHfycynTVG+02JkZCRHR0f7nYYkSXPX+BhsWA07N8GiE2HlOlgw3O+sNJtYY/3n76AzHqfaduzaw5r1W9myfTfLlsxn7aqlLF54eL/TUj/4d6TpYq1JkqTpF/1OoF+qjOC8P/A/DcsnAvcGLgTIzP8FPg48vFfJSZKkOWrDath+DezbW9xuWN3vjDTbWGP95++gMx6n2tas38rmsXH27ks2j42zZv3WfqekfvHvSNPFWpMkSZo2VTo4fwrcp2H5iUACn2tYdxewoAd5SZKkuWznpvbLUressf7zd9AZj1NtW7bvbrusOcS/I00Xa02SitHsF6yA8xYWt+Nj/c5I0ixVpYNzDGicevbZwLcy89aGdYuA7/ciMUmSNIctOrH9stQta6z//B10xuNU27Il89suaw7x70jTxVqTJEezS5o2VTo4LwJ+NSI2RcTngV8FPjxhn18DbupVcpIkaY5auQ6WnAzzhorblev6nZFmG2us//wddMbjVNvaVUtZPryAoXnB8uEFrF21tN8pqV/8O9J0sdYkydHskqZNZGZnO0bci6KT8w8oLlr6H8DpmfnTcvujga8Cr8vMv52adKfHyMhIjo6O9jsNSZIkSZIkSZIGxwUripGb+y05Gc7a2L98pNkv+p1Av3Q8gjMzf56ZfwjMB47MzJX7OzdL3wUeA/xTj3OUJEmSJEmSJEkznaPZJU2ToaoPyMy7Wqz/Pl5/U5IkSZIkSZKkuWnBsCM2JU2LKtfglCRJkiRJkiRJkqS+qjSCMyKOAF4EnAocAxzWZLfMzIf2IDdJkiRJkiRJkiRJOkDHHZwRcRTwBeBRwF3ALwN3AocC9yl3+x/g571NUZIkSZIkSZIkSZIKVaaofS1F5+bZwPxy3VuB+wKPB7YA3wYe2csEJUmSJEmSJEmSJGm/Kh2cvwN8LjMvyMzcvzILXwRWAI8A/qrHOUqSJEmSJEmSJEkSUK2DcxHw5YblfTRcgzMzbwc+AZzRm9QkSZIkSZIkSZIk6UBVOjj3UHRq7ncn8MAJ+3wPOKbbpCRJkiRJkiRJkiSpmSodnDspRnHu93XgSRHRGOMJwHd7kZgkSZIkSZIkSZIkTVSlg/OzwJMjIsrljwAPBTZGxOqI+DfgccDGHucoSZIkSZIkSZIkSQAMVdj3IuBQ4FiK0ZzvBp4GPAs4pdznGuC1PcxPkiRJkiRJkiRJku7WcQdnZm4B/rRheS/wexHxWOB44GbgS5m5r3kESZIkSZIkSZIkSepOlRGcTWXml4Ev9yAXSZIkSZIkSZIkSWqryjU4JUmSJEmSJEmSJKmv2o7gjIjn1QmamR+sl44kSZIkSZIkSZIktTbZFLUXAlkhXpT728EpSZIkSZIkSZIkqec6uQbnXuA/gBunOBdJkiRJkiRJkiRJamuyDs7PAk8Gfhd4APBe4NLM/MlUJyZJkiRJkiRJkiRJE81rtzEznwo8DFgLnABcANwWEf8UEb82DflJkiRJkiRJkiRJ0t3adnACZOa2zHwlcCxwOrAJ+FPgKxGxOSLOjogjpjhPSZIkSZIkSZIkSZq8g3O/zNybmR/NzNOAhwJvAh4EvAf4n4g4aYpylCRJkiRJkiRJkiSgQgdno8zcnpl/DbwQuBW4L3B0LxOLiJdHxA0RcX1EXBwR946I4YjYFBHbIuIjEXFoue9h5fK2cvtxDXFeXa6/KSJO7WWOkiRJkiRJkiRJkqZX5Q7OiHhwRLw2Ir4D/AewEPgXYEuvkoqIY4CXACOZ+WjgEOAM4O+Bt2bm8cBu4OzyIWcDu8v1by33IyIeVT7uV4DTgHdGxCG9ylOSJEmSJEmSJEnS9OqogzMi5kXE70TE5cDNwHnA/wIvBR6cmWdm5i09zm0IuE9EDAGHA7cBTwPWl9svAp5V3l9ZLlNuf3pERLn+ksz8aWaOAduA5T3OU5IkSZIkSZIkSdI0GWq3MSKGKUZHnkVxvc0fUXQkvjczN09VUpl5a0SsBXYAPwY+CXwZ+EFm7i13uwU4prx/DLCzfOzeiLiTYmTpMcAXG0I3PkaSJEmSJEmSJEnSgGnbwUkx4hFgFHg9cHFm/mhqU4KImE8x+nIY+AHwbxRTzE7lc54DnAOwePHiqXwqSZIkSZIkSZIkSTVNNkVtAHspRm++DrgxInZM8rO9B3n9JjCWmXdk5s+BjwEnA0eVU9YCHAvcWt6/FVgEUG4/EtjVuL7JYw6Qme/JzJHMHDn66KN78BIkSZIkSZIkSZKkwRYRD4yISyLi2xHx5YjYGBEPi4jr+5XTZCM4Ae5F0TE4nXYAj4uIwymmqH06xSjSzwCrgEuAM4EN5f6Xl8vXlts/nZlZXjP0wxHxj8CDgROAKZtaV5IkSZIkSZIkSZotIiKAfwcuyswzynVLgQf0M6+2Izgzc16dn26TysxNwHpgC/C1Ms/3AK8EXhER2yiusfn+8iHvBxaW618BvKqMcwNwKfB14ApgdWb+otv8JEmSJEmSJEmSpDngqcDPM/Pd+1dk5lZg5/7liDguIj4fEVvKn8eX6x8UEZ+LiOsi4vqIeGJEHBIRF5bLX4uIl9dJKjKz2xc264yMjOTo6Gi/05AkSZIkSZIkSZJaiSl/goiXAMOZ+fIJ648DPp6Zjy5nZN2XmT+JiBOAizNzJCL+HLh3Zr4xIg4BDgceBrw5M59RxjkqM39QNa9OpqiVJEmSJEmSJEmSpGbuBfxzRPw68AuKTkyALwEfiIh7AZdl5nUR8R3gIRHxT8B/Ap+s84RdTycrSZIkSZIkSZIkaVa6AXjsJPu8HPgesBQYAQ4FyMzPAU8CbgUujIjnZebucr+rgf8LvK9OUnZwSpIkSZIkSZIkSWrm08BhEXHO/hUR8WvAooZ9jgRuy8x9wB8Dh5T7LQG+l5nvpejIXBYR9wPmZeZHgdcCy+ok5RS1kiRJkiRJkiRJkg6SmRkRvwu8LSJeCfwEuBl4WcNu7wQ+GhHPA64AflSufwrwFxHxc+CHwPOAY4ALImL/IMxX18krMrPO42a1kZGRHB0d7XcakiRJkiRJkiRJUivR7wT6xSlqJUmSJEmSJEmSJA0MOzglSZIkSZIkSZIkDQw7OCVJkiRJkiRJkiQNjKFWGyLi0zVjZmY+veZjJUmSJEmSJEmSJKmllh2cwFNarE+aX7R0//rsMidJkiRJkiRJkiRJaqrlFLWZOa/xB7g3cDkwBpwFDAP3KW9fAHwH2FDuJ0mSJEmSVM/4GFywAs5bWNyOj/U7o96bC69RkiRJmiKR2dmAy4h4A0XH5qMz8wdNti8Avga8PzNf18skp9vIyEiOjo72Ow1JkiRJkuamC1bA9mvuWV5yMpy1sX/5TIW58BolSZI01ZrNuDoljnvVf84DngO8DFgE7ATeBlx885t/a183sSPiNODtwCHA+zLzzZM9puUIziaeC3y0WecmQGaOA+uBP6oQU5IkSZIk6UA7N7Vfng3mwmuUJEnSrFB2bn4UOB8YAR5Q3p4PrC+31xIRhwDrgGcCjwKeExGPmuxxVZ7wwcDPJtnn58CDKsSUJEmSJEk60KIT2y/PBnPhNUqSJGm2eA7wDOCICeuPAE4Bzugi9nJgW2Z+JzN/BlwCrJzsQVU6OG8BVkbEoc02RsRh5RPeWiGmJEmSJEnSgVauK6ZsnTdU3K5c1++Mem8uvEZJkiTNFi/j4M7N/Y4AXt5F7GMoprvd75ZyXVtDFZ7gIuBvgE9HxGuAazLzF+XQ0ScAbwQeAry+QkxJkiRpYO3YtYc167eyZftuli2Zz9pVS1m88PB+pyVJg2/B8Oy/HuVceI2SZpbxMdiwupgSe9GJxRcrFgz3OytJ0mBY1OX2nqsygvPNwOXA44HPAD+JiO8BPwE+Xa7/j3I/SZIkadZbs34rm8fG2bsv2Tw2zpr1W/udkiRJktTchtWw/RrYt7e43bC63xlJkgbHzi63t3MrB3aQHksHs8V23MGZmT/PzGcBf0TRoXknsKC8/RTw3Mx8VmburZC0JEmSNLC2bN/ddlmSJEmaMXZuar8sSVJrbwN+1GLbj4C3dhH7S8AJETFcXibzDIoBl21VGcEJQGZ+ODOfkZn3y8x7lbenZObFNZKWJEmSBtayJfPbLkuSJEkzxqIT2y9LktTaxcBVHNzJ+SPgk8AldQOXAydfDFwJ3Ahcmpk3TPa4yh2ckiRJkgprVy1l+fAChuYFy4cXsHbV0n6nJEmSJDW3ch0sORnmDRW3K9f1OyNJ0oC4+c2/tQ94NnAOMAp8r7w9B1hVbq8tMzdm5sMy86GZ+cZOHhOZ2c1zzkojIyM5Ojra7zQkSZIkSZIkTYMdu/awZv1WtmzfzbIl81m7aimLFx7e77QkSZpM9DuBfqk0gjMiHhQR6yJiW0T8OCJ+0eTHa3BKkiRJkiRJGhhr1m9l89g4e/clm8fGWbN+a79TkiRJbQx1umNEHANsBh4A3AAcBmwHfgo8pIx1HXBnz7OUJEmSJEmSpCmyZfvutsuSJGlmqTKC83XAA4HTMnP/xYUuyMxHUHRwXgncB/i93qYoSZIkSZIkSVNn2ZL5bZclSdLMUqWD81Tgisz8r4kbMvMW4PcpOjj/pke5SZIkSZIkSdKUW7tqKcuHFzA0L1g+vIC1q5ZO/iBJktQ3HU9RSzF689KG5V9QdGgCkJk/jIirgJXAS3qTniRJkiRJkiRNrcULD+fSF57U7zQkSVKHqnRw3gUc2rC8Gzhmwj53Akd3m5QkSZIkSZIkSZKkGeLcI+cBzwFeBiwCdgJvAy7m3Dv31Q0bER8Afhu4PTMf3enjqkxRu50i4f22Ak+LiMPLBOYBpwC3VIg5cHbs2sPp51/L8a/ZyOnnX8uOXXv6nZIkSZrrxsfgghVw3sLidnys3xlJmul835AkSTOM5101p9k+10xXdG5+FDgfGAEeUN6eD6wvt9d1IXBa1QdVecJPAU+NiHuVyxcBDwb+OyLeAlwD/ArwkapJNBMRR0XE+oj4RkTcGBEnRcSCiLgqIr5V3s4v942IeEdEbIuIr0bEsoY4Z5b7fysizuw2rzXrt7J5bJy9+5LNY+OsWb+125CSJEnd2bAatl8D+/YWtxtWdxXOEwvSHNDj941e8L1HkqS5zfOumtNmYPtcmuA5wDOAIyasP4Ji8OMZdQNn5ueA8aqPq9LB+X7g74H7lU/4L8DbgUcDfw6cSNG5+caqSbTwduCKzHwEsBS4EXgV8KnMPIGiw/VV5b7PBE4of84B3gUQEQuA15e5LQdev79TtK4t23e3XZYkSZp2Oze1X67IEwvSHNDj941e8L1HkqS5zfOumtNmYPtcmuBlHNy5ud8RwMunL5VCxx2cmfmtzPz7zLytYd3LgQcBJwEPysw/zMyfdJtURBwJPImiU5XM/Flm/gBYSTFylPL2WeX9lcAHs/BF4KiIeBBwKnBVZo5n5m7gKmoMc220bMn8tsuSJEnTbtGJ7Zcr8sSCNAf0+H2jF3zvkSRpbvO8q+a0Gdg+lyZY1OX2nutmTlwAMvOOzNyUmd/rRUKlYeAO4IKI+EpEvC8ijgAe0NDB+l2KOX4BjqG4mOl+t5TrWq0/SEScExGjETF6xx13tExs7aqlLB9ewNC8YPnwAtauWlrn9UmSJPXOynWw5GSYN1TcrlzXVThPLEhzQI/fN3rB9x5JkuY2z7tqTpuB7XNpgp1dbu+5yMzqD4o4FngMcBRwJ7AlM2/pWVIRI8AXgZMzc1NEvB24C/izzDyqYb/dmTk/Ij4OvDkzv1Cu/xTwSuApwL0z82/L9X8N/Dgz17Z7/pGRkRwdHe3Vy5EkSRooO3btYc36rWzZvptlS+azdtVSFi88vN9pSZrlfO+RJEmSpMpiWp7l3COfC5xP82lqfwScw7l3frhu+Ig4Dvh4Zj6608cMVXyCJRQv4BlNtl0F/N/MvLlKzBZuAW7JzP0TTa+nuN7m9yLiQZl5WzkF7e3l9ls5cPjrseW6Wyk6ORvXX92D/CRJkmatxQsP59IXntTvNCTNMb73aGCMj8GG1cW1sRadWIywWDDc76wkSZKkqXQxsIqif7Cxk/NHwCeBS+oGjoiLKfry7hcRtwCvz8z3T/a4jqeojYgHAl8ATgG2Ax8C/qG8vblc/4Vyv65k5neBnRHx8HLV04GvA5cDZ5brzgQ2lPcvB54XhccBd5ZT2V4JnBIR8yNifpnjld3mJ0mSJEmS5qgNq2H7NbBvb3G7YXW/M5IkSZKm1rl37gOeDZwDjALfK2/PAVaV22vJzOdk5oMy816ZeWwnnZtQbQTnX1Ncv/KVwD9m5i/2b4iIQ4CXU3R4vhZ4cYW4rfwZ8K8RcSjwHeAsig7ZSyPibIpO1tPLfTcCK4BtwJ5yXzJzPCLeAHyp3O+8zBzvQW6SJEmSJGku2rmp/bIkSZI0GxWdmB8uf/qu42twRsTNwDcy87Q2+1wBPCIzj+tJdn3iNTglSZIkSVJTF6woRm7ut+RkOGtj//KRJEnSXDY91+CcgTqeohZ4IPDlSfb5crmfJEnSrLZj1x5OP/9ajn/NRk4//1p27NrT75QkSdJ0WLmu6NScN1TcrlzX74wkSZKkOafKFLV3Aksm2WdxuZ8kSZqjduzaw5r1W9myfTfLlsxn7aqlLF54eL/T6rk167eyeayY+X7z2Dhr1m/l0hee1OesJEnSlFsw7IhNSZIkqc+qjOD8ArAqIh7fbGNEnAj8frmfJEmao/Z3/O3dl3d3/M1GW7bvbrssSZIkSZIkaWpU6eB8Y3n72Yj4UES8ICKeGRFnRcRFwOfL7W/qbYqSJGmQzJWOv2VL5rddliRJkiRJkjQ1Ou7gzMwtwCrgLuC5wHuBjwPvA/64XH96Zk52nU5JkjSLzZWOv7WrlrJ8eAFD84LlwwtYu2ppv1OSJKkrXl9akiRJ0qCIzKz2gIgjgJXAMuBIimtufgW4LDN/1PMM+2BkZCRHR0f7nYYkSQNprlyDsyfGx2DDati5CRadCCvXFdf1kiSpD04//9q7ry8NsHx4gdeXliRJkma26HcC/VK5g3MusINTkqaPnWGa0y5YAduvuWd5yclw1sb+5SNJmtOOf81G9u675xzB0Lxg25tW9DEjSZIkSZOYsx2cVa7BKUlSz61Zv5XNY+Ps3ZdsHhtnzfqt/U5Jmj47N7VfljS58bHiywLnLSxux8f6nZE0sObKNPOSJEmSBt9Qqw0R8by6QTPzg3UfK0maW7Zs3912WZrVFp144AjORSf2LxdpUG1Yfc/f0fZrimVHQku1rF219KCZNSRJkiRpJmrZwQlcCFSdvzbKx9jBKUnqyLIl8w+41pMjBTSnrFx38DU4JVXjSGipZxYvPNxrbkqSJEkaCO06OM+atiwkSXOWIwU0py0YdqSZ1C1HQkuSJEmSNOdEZtVBmrPfyMhIjo6O9jsNSZIkaWYYHzt4tPGC4X5nVZjJuUmSJPWS7R5J0sGi3wn0ix2cTdjBKUmSJDW4YMWBoySXnOzoY0mSpOlmm0ySdLA528E5r98JSJIkSZrhvM6lJElS/9kmkyTpbnZwSpIkSWpv4nUtvc6lJEnS9LNNJknS3ezglCRJktTeynXFFGjzhorblev6nZEkSdLcY5tMkqS7eQ3OJrwGp6Ru7Ni1hzXrt7Jl+26WLZnP2lVLWbzw8H6npTrGx2DD6mLan0UnFh8eFwz3OytJkiRJkiRJAq/BKUnqlTXrt7J5bJy9+5LNY+OsWb+13ymprg2rYfs1sG9vcbthdb8zkiRJkiRJkqQ5zw5OSeqxLdt3t13WANm5qf3ybDM+BhesgPMWFrfjY/3OSJIkSZIkSZIO0nEHZ0S8IyIeOZXJSHPdjl17OP38azn+NRs5/fxr2bFrT79TUg3Llsxvu6wBsujE9suzjSNWJUmSJEmSJA2AKiM4XwxcHxGfi4jnRsShU5WUNFc5tenssHbVUpYPL2BoXrB8eAFrVy3td0qqa+U6WHIyzBsqbleu63dGU2uujViVJEmSJEmSNJCGKuz7+8ALgacDJwNvj4gLgfdm5k1TkJs05/RyatMdu/awZv1WtmzfzbIl81m7aimLFx7ebYrqwOKFh3PpC0/qdxrqhQXDcNbGfmcxfRadWIzcbFyWJEmSJEmSpBmm4xGcmfnRzDwFOB74B+BnwCuAr0fEpyPi9Ii41xTlKc0JvZza1NGgkiqbayNWJUmSNKd5mRhJkqTBFZlZ74ERQ8BK7hnVCfB94AKKUZ3f7kmGfTAyMpKjo6P9TkNzUC9HXR7/mo3s3XfP3/fQvGDbm1b0KlVJkiRJkgba6edfy+ax8buXlw8vcDYeSZI0aKLfCfRLlSlqD5CZe4GPAh+NiOXl/WOAvwTWRMQVwOsz88s9yVSaA3o5temyJfMP+KDWzWhQSZIkSZJmm15eJkaSJEnTq+MpapuJiCdHxIeBz1J0bt4BvA34ArAC+GJE/EG3SUqqbu2qpSwfXsDQvGD58ALWrlra75QkSZI0G42PwQUr4LyFxe34WL8zkqSO9PIyMZIkSZpelaeojYj5wPOBc4CHUQx/vQZ4F/Bvmfnzcr/lwMeA/83MR/Yw5ynnFLWSJEmS1KELVsD2a+5ZXnIynLWxf/lIUod6eZkYSZKkPnGK2slExBMpOjWfDdwb+CFwPvCuzPzaxP0zc3NEXAC8ske5SpIkSZJmmp2b2i9L0gzVy8vESJIkaXpVmaL2s8BzgW8DLwYenJkvata52eDW8qeWiDgkIr4SER8vl4cjYlNEbIuIj0TEoeX6w8rlbeX24xpivLpcf1NEnFo3F0mSJElSE4tObL8sSZIkSVKPVengvAR4cmb+ama+MzN/ONkDMvPdmTlcPz1eCtzYsPz3wFsz83hgN3B2uf5sYHe5/q3lfkTEo4AzgF8BTgPeGRGHdJGPJEmSJKnRynXFtLTzhorblev6nZGkmcTr9EqSJGkKVL4G53SJiGOBi4A3Aq8A/j/gDuCBmbk3Ik4Czs3MUyPiyvL+tRExBHwXOBp4FUBm/l0Z8+792j231+CUJEmSJEnqAa/TK0mSNJXm7DU4q4zgnG5vA/4S2FcuLwR+kJl7y+VbgGPK+8cAOwHK7XeW+9+9vsljDhAR50TEaESM3nHHHT18GZIkSZIkSXOU1+mVJM1GzlAg9d1Q1QdExG8Ap1J0FB7WZJfMzLObrK/yHL8N3J6ZX46Ip3QTq1OZ+R7gPVCM4JyO55QkSZIkSZrVFp144AhOr9MrSZoNNqy+5//b9muKZWcokKZVxx2cERHAhcAfUQx5TQ4c+poN67vq4AROBn4nIlYA9wZ+GXg7cFREDJWjNI8Fbi33vxVYBNxSTlF7JLCrYf1+jY+RJEmSJEnSVFq5rjjpu3NT0bnpdXolSbOBMxRIfVdlitoXA38MfAgYoejMfBvweOA1wP8ClwAP6TapzHx1Zh6bmccBZwCfzsznAp8BVpW7nQlsKO9fXi5Tbv90FhcXvRw4IyIOi4hh4ARgc7f5SZIkSZplnGJKg8i61SBYMFyMaHndruJ2wXC/M5IkqXsTZyRwhgJp2lXp4DwTuCkzn5+ZW8p1P8jML2bmm4GnAs8GntbrJBu8EnhFRGyjuMbm+8v17wcWlutfAbwKIDNvAC4Fvg5cAazOzF9MYX6SJEmaDp7UV6/tn2Jq3957ppiSZjrrVpIkqT9WroMlJ8O8oeLWGQrUS57z6EgUAx072DHih8BFmbm6XN4H/G1mvq5hn48CizPzN6Yi2ekyMjKSo6Oj/U5DkiRJrVyw4sDreS052eudqDvnLSw6ifabN1SMNpJmMutWkiRJmn2qnfOIVhtmuyojOAHubLj/I2DBhO3fAh7RVUaSJEnSZLzeiXrNKaY0iKxbSZIkafbxnEdHqnRw3goc07D8HeCxE/Y5gaLjU5IkSZo6ntRXrznFlAaRdStJkiTNPp7z6EiVKWo/BDwmMx9dLr8Z+AvgXOBjwFOAtwMfz8xnTUGu08YpaiVJkma48bHiWnM7NxUN/ZXrYMFwv7OSJEmSJEnqTrVzHnN2itoqHZzPAv4OWJGZYxGxABgFjgOS4iCOA0/IzG9MSbbTxA5OSZIkSZIkSZIkzXBztoNzqNMdM/My4LKG5fGIeAzwf4CHAjcDH8zM23qbogQ7du1hzfqtbNm+m2VL5rN21VIWLzy832lJkiRJkiRJkiRpmnU0gjMiFgO/QTFS80uZuXOqE+snR3DOPKeffy2bx8bvXl4+vIBLX3hSHzOSJEmSJEmSJEnqK0dwthIRa4GXcc9Byoh4a2b+xVQmJjXasn1322VJkiRJkiRJkiTNDfPabYyI5wCvoOjc/AZwU3n/FeU2aVI7du3h9POv5fjXbOT0869lx649lWMsWzK/7bIkSZIkSZIkSZLmhrYdnMCfAHuB38zMX8nMRwGnAvuAs6c6Oc0Oa9ZvZfPYOHv3JZvHxlmzfmvlGGtXLWX58AKG5gXLhxewdtXSKchU0qwxPgYXrIDzFha342PmI0mSJEmSJEmzRNtrcEbEHcDVmfn7E9avB56Smfeb4vz6wmtw9tbxr9nI3n331NnQvGDbm1b0MSNJs94FK2D7NfcsLzkZztpoPpIkSZIkSZJmkzl7Dc7JRnDOp5iadqJvAEf1PBvNSk4vK2na7dzUfnm6zbR8JEmSpHacgUSSJEkz3GQdnPOAnzdZ/3PmcK+wqnF6WUnTbtGJ7Zen20zLR5IkSWpnw+piBpJ9e4vbDav7nZEkSZJ0gKEO9mk9h63UgcULD+fSF57U7zQkzSUr1xUnYXZuKjoTV64zH0kz3/jYwe8VC4b7nZUkaS5yBhJJkiTNcJNdg3Mf1Ts4MzM76TidsbwGpyRJkqad1+uVJM0U/k+SJEkaFHN2ttXJpqiF4uBU+ekkpiRJkqRGjpaRJPVCL66fuXJd0ak5b6i4dQYSSZIkzTBtR1pmpp2VkiRJ0nRYdOKBo2W8Xq/Udzt27WHN+q1s2b6bZUvms3bVUhYvPLzfaUnt7b9+Jtxz/cyqoy8XDDtiU5IkSTOaHZiSJEmaGr0YQTKXOFpGmnHWrN/K5rFx9u5LNo+Ns2b91n6nJE3OGQEkSZI0Bwz0tTIlSZI0g/ViBMlc4mgZacbZsn1322VpRnJGAEmSJM0BjuCUJEnS1HAEiaQBt2zJ/LbL0ow0i2cE2LFrD6effy3Hv2Yjp59/LTt27el3SpIkSeoTOzglSZI0NSaOGHEEiaQBs3bVUpYPL2BoXrB8eAFrVy3td0rS5PbPCPC6XcXtguF+Z9QzThstSZKk/ZyiVpJmuB279rBm/Va2bN/NsiXzWbtqKYsXHt7vtKTBMz5WTJG6c1PR0bZy3aw64TcjrVx38DGXpAGyeOHhXPrCk/qdhqSS00bXZDtYkiTNQo7glNQXTi3UOb+lLPXI/utB7tt7z/UgNbVm8QgSSdKBbN9rOjhtdE22gyVJ0ixkB6ekvrDTrnN+S1nqEa8HKUnSlLF9r+ngtNE12Q6WJEmzkFPUau5yipa+stOuc8uWzGfz2PgBy5JqWHRi8Y31xmVJktQTtu81HZw2uibbwZIkaRZyBKfmLqdo6SunFuqc31LWQcbH4IIVcN7C4nZ8rN8ZDYaV62DJyTBvqLj1epCSJPWM7XtpBpvN7WA/G0mSNGdFZvY7hxlnZGQkR0dH+52Gptp5C4vOzf3mDRXXCNNBduzaw5r1W9myfTfLlsxn7aqlLF54+IyLKc0ZF6w48BvYS04urm8oSZp5nDVEc4Tte0l94WcjSZKi3wn0ix2cTdjBOUfYCO7Y6edfe8AUqcuHFzgtkNRPfkFDkgaHbU5JkqaOn40kSZqzHZwzcoraiFgUEZ+JiK9HxA0R8dJy/YKIuCoivlXezi/XR0S8IyK2RcRXI2JZQ6wzy/2/FRFn9us1aQaazVO09JjX05FmmInXzPEaOpI0c+3c1H5ZkiTV52cjSZLmrBnZwQnsBf48Mx8FPA5YHRGPAl4FfCozTwA+VS4DPBM4ofw5B3gXFB2iwOuBE4HlwOv3d4pKLBguvj3/ul3FrVOFteT1dGYZr1Ey+PyChiQNDk+8SpI0dfxsJEnSnDUQU9RGxAbgn8ufp2TmbRHxIODqzHx4RJxf3r+43P8m4Cn7fzLzheX6A/ZrxSlqpQN5PZ1ZxqnyJEmaPl6DU5IkSWC7UNJUmbNT1A71O4HJRMRxwGOATcADMvO2ctN3gQeU948BdjY87JZyXav1kipYvPDwOXHNzTnTketUeZIkTZ/9s4ZIkiRpbtuw+p4vnG+/pli2nShJtc3UKWoBiIj7Ah8FXpaZdzVuy2Loac+Gn0bEORExGhGjd9xxR6/CShoga9ZvZfPYOHv3JZvHxlmzfmu/U5oaTpUnSZIkSZI0vfzCuST11Izt4IyIe1F0bv5rZn6sXP29cmpaytvby/W3AosaHn5sua7V+oNk5nsycyQzR44++ujevRBJA2PL9t1tl2cNr1EiSZIkSZI0vfzCuST11Izs4IyIAN4P3JiZ/9iw6XLgzPL+mcCGhvXPi8LjgDvLqWyvBE6JiPkRMR84pVwnSQdZtmR+2+VZY/9Uea/bVdx6vQdJkiRJkqSp5RfOJamnopjpdWaJiCcAnwe+BuwrV7+G4jqclwKLge3A6Zk5XnaI/jNwGrAHOCszR8tYLygfC/DGzLxgsucfGRnJ0dHRHr4iSYNgzlyDU5IkSZIkSZI0G0S/E+iXGdnB2W92cEqSJEmSJEmSJGmGm7MdnDNyilpJkiRJkiRJkiT1wfgYXLACzltY3I6P9Tsj6SB2cEqSJEmSJEmSJKmwYTVsvwb27S1uN6zud0bSQezglCRJkiRJkiRJUmHnpvbL0gxgB6ckSZIkSZKk6eG0h5I08y06sf2yNAPYwSlJkiRJkiRpejjtoSTNfCvXwZKTYd5QcbtyXb8zkg4y1O8EpIE2PlY0xHduKr7FsnIdLBjud1aSJEmSJEkzk9MeStLMt2AYztrY7yykthzBKXXDbx1KkiRJkiR1zmkPJUlSD9jBKXXDbx1KkiRJkiR1zmkPJUlSDzhFrdSNRScWIzcblyVJkiRJktSc0x5KkqQecASn1A2/dShJkiRJkiRJkjStHMEpdcNvHUqSJEmSJEmSJE0rR3BKkiRJkiRJkiRJGhh2cEqSJEmSJEmSJEkaGHZwSpIkSZIkSZIkSRoYdnBKkiRJkiRJkiRJGhh2cEqSJEmSJEmSJEkaGHZwSpIkSZIkSZIkSRoYQ/1OQL2xY9ce1qzfypbtu1m2ZD5rVy1l8cLD+52WJEmSJEmSJEmS1FOO4Jwl1qzfyuaxcfbuSzaPjbNm/dZ+pyRJkiRJkiRJkiT1nB2cs8SW7bvbLkuz2vgYXLACzltY3I6P9TujWW/Hrj2cfv61HP+ajZx+/rXs2LWn3ylJkiRJkiRJkuYIOzj7pNedA8uWzG+73M/cpCm3YTVsvwb27S1uN6zud0aznqPGJUmSJEmSJEn9Ygdnn/S6c2DtqqUsH17A0Lxg+fAC1q5aOmNyk6bczk3tl9VzjhqXpAHjbAeSJEmSJGkWGep3AnNVrzsHFi88nEtfeFJXMVrlYseFZrxFJxYjNxuXNaWWLZnP5rHxA5YlSTPY/tkO4J7ZDs7a2N+cJEmSJEmSanIEZ5/0ckrZXpvJuUlNrVwHS06GeUPF7cp1/c5o1uvlqHFJ0jRwtgNp5nBEtSRJkiR1LTKz3znMOCMjIzk6Ojqlz7Fj1x7WrN/Klu27WbZkPmtXLWXxwsOn9Dk7NZNzkyRJUg0XrDhwtoMlJzuCU+oX/x4lSZIk9U70O4F+sYOzieno4JQkSZKmzfhYMS3tzk3FVO4r18GC4X5nJc1N5y2EfXvvWZ43BK/b1b98JEmSJA2yOdvB6TU4JUmSpNluwbAjxKSZwuvHS5IkSVLXvAanJEmSJEnTxevHS5IkSVLX5sQIzog4DXg7cAjwvsx8c59TkiRJkiTNRY6oliRJkqSuzfoRnBFxCLAOeCbwKOA5EfGo/mYlSZIkSZIkSZIkqY5Z38EJLAe2ZeZ3MvNnwCXAyj7nJEmSJEmSJEmSJKmGudDBeQyws2H5lnLdASLinIgYjYjRO+64Y9qSkyRJkiRJkiRJktS5udDB2ZHMfE9mjmTmyNFHH93vdCRJkiRJkiRJkiQ1MRc6OG8FFjUsH1uukyRJkiRJkiRJkjRg5kIH55eAEyJiOCIOBc4ALu9zTpIkSZIkSZIkSZJqGOp3AlMtM/dGxIuBK4FDgA9k5g19TkuSJEmSJEmSJElSDbO+gxMgMzcCG/udhyRJkiRJkiRJkqTuzIUpaiVJkiRJkiRJkiTNEnZwSpIkSZIkSZIkSRoYkZn9zmHGiYg7gO2T7HY/4Ps9esq5EKvX8YxlLGPNnFi9jmcsYxlrdsbqdTxjGctYMydWr+MZy1jGmjmxeh3PWMYy1syJ1et4xjKWsWZnrF7HM1bvY30/M0/r0fMNFDs4a4qI0cwcMVZ/4hnLWMaaObF6Hc9YxjLW7IzV63jGMpaxZk6sXsczlrGMNXNi9TqesYxlrJkTq9fxjGUsY83OWL2OZ6z+xZqNnKJWkiRJkiRJkiRJ0sCwg1OSJEmSJEmSJEnSwLCDs773GKuv8YxlLGPNnFi9jmcsYxlrdsbqdTxjGctYMydWr+MZy1jGmjmxeh3PWMYy1syJ1et4xjKWsWZnrF7HM1b/Ys06XoNTkiRJkiRJkiRJ0sBwBKckSZIkSZIkSZKkgWEHpyRJkiRJkiRJkqSBYQdnRRHxgYi4PSKu70GsRRHxmYj4ekTcEBEv7SLWvSNic0RsLWP9TQ/yOyQivhIRH+8yzs0R8bWIuC4iRruMdVRErI+Ib0TEjRFxUs04Dy/z2f9zV0S8rIu8Xl4e9+sj4uKIuHcXsV5axrmhTk7NajQiFkTEVRHxrfJ2fhexfr/MbV9EjHSZ11vK3+VXI+LfI+KoLmK9oYxzXUR8MiIeXDdWw7Y/j4iMiPt1kde5EXFrQ62t6CaviPiz8pjdEBH/0EVeH2nI6eaIuK6LWL8eEV/c/zceEcu7iLU0Iq4t3zP+IyJ+ucNYTd9P69R+m1iVa79NrMq13yZW5dpvFathe8e13yavyrXfLq+atd8qt8r13yZW5fpvE6ty/UeL//8RMRwRmyJiW/l6D+0i1ovLOFXeD1vF+teIuCmK/3MfiIh7dRHr/eW6r0bRNrhv3VgN298RET/s8jVeGBFjDTX2613Eioh4Y0R8M4p2z0u6iPX5hpz+JyIu6/J1Pj0itpTxvhARx3cR62llrOsj4qKIGOowtwPaqnXqvk2synXfJlblup8kXuXabxWrYX3Htd8mr8q13yZW5dpvE6tW7beIVbnu28SqW/cHfbaK+m39ZrFqtfXbxKvb3m8Wq257/6BYDduqtveb5VW3vd80r6jX5mmWV932frNYddv7zWLVbe8fFRPOBXRR+81i1f2c2yxW3bpvFqtu3R8Uq2Fb1bpvlletum+XW83ab5Zb3dpvFqtu7TeLVaet3/TcVZ3abxOrzufcVrHqfM5tFavO59y25/qq1H6bvCrXfru8qtZ9m7zq1n2reJVrv02suu/7L48J51qjZnu/Raxa7f0WsWq191vEqtXWbxarYVultn6LvC6MGm39FrEiarT1W8Sq+zm3Waxabf0Wseq29Q/qF4ia7Z05IzP9qfADPAlYBlzfg1gPApaV938J+CbwqJqxArhvef9ewCbgcV3m9wrgw8DHu4xzM3C/Hh3/i4A/Ke8fChzVg5iHAN8FltR8/DHAGHCfcvlS4Pk1Yz0auB44HBgC/gs4vmKMg2oU+AfgVeX9VwF/30WsRwIPB64GRrrM6xRgqLz/913m9csN918CvLturHL9IuBKYHun9dsir3OBNTVqoVmsp5Y1cVi5fP9uXmPD9v8HvK6LvD4JPLO8vwK4uotYXwKeXN5/AfCGDmM1fT+tU/ttYlWu/TaxKtd+m1iVa79VrDq13yavyrXfJlbd2p/0/2yn9d8mt8r13yZW5fqnxf9/iv9FZ5Tr3w38aRexHgMcR4X/521irSi3BXBxl3k11v4/Uv6t14lVLo8AHwJ+2OVrvBBYVbH2W8U6C/ggMK/T2m/3Ghv2+SjwvC5z+ybwyHL9i4ALa8Z6PLATeFi5/jzg7A5zO6CtWqfu28SqXPdtYlWu+0niVa79VrHq1H6bvCrXfptYlWu/3WusU/st8qpc981iUXzRuG7dH1ST1G/rN4tVq63fJl7d9n6zWHXb+03/jqnX3m+W17nUa+83i1W3zdP0NTZsr9Leb5ZX3fZ+s1h12/sHnQvoovabxar7ObdZrLp13yxW3bpveu6kZt03y6tW3beJV7f2254jqlj7zfKqW/vNYtWq/YaYd5+7qlv7LWLVft9vEqtW7beIVav2m8WqW/st8qpd+01i1ar7Vq+xTt23ya1W7beIVedzbtNzrdT7nNsqVp3Pua1i1fmc2ypWnc+5Lc9NU/1zbqu8LqT659xWsep8zp30/DsdtvXb5FXnM26zWC+gRlufFv0CdPmeP9t/HMFZUWZ+DhjvUazbMnNLef9/gRsp/ijqxMrM3P9NjHuVP1k3t4g4Fvgt4H11Y/RaRBxJ0SHyfoDM/Flm/qAHoZ8OfDszt3cRYwi4T/ltjMOB/6kZ55HApszck5l7gc8Cv1clQIsaXUnRwKa8fVbdWJl5Y2beVCWnNrE+Wb5OgC8Cx3YR666GxSPosP7b/E2/FfjLTuNMEquyFrH+FHhzZv603Of2bvOKiABOp2iA1Y2VwP5v4B1Jh/XfItbDgM+V968Cnt1hrFbvp5Vrv1WsOrXfJlbl2m8Tq3LtT/L/p1Lt9/h/WatYdWu/bW5V6r9NrMr13yZW5fpv8///acD6cn2ntd80VmZ+JTNvnuzxHcbaWG5LYDOd1X6rWHfB3b/H+9BZ7TeNFRGHAG+hqP2uXmOnj+8w1p8C52XmvnK/SWt/sryi+Mb004DLusytTu03i/UL4GeZ+c1yfUe1P7GtWtZB5bpvFqvMtXLdt4lVue4niVe59lvFqlP7rWLV1SJW5dqfLK+qtd8iVq02T5NYC6lR923Uaus3U6e9M0m8Wu39FrFqtffbqNzenwa12jztVG3vt1Cr9luo3N5pcy6gcu23ilWn9tvEqlz3bWJVrvtJzp1Uqvten4dpE69y7U+WW5XabxOrcu23iVXrs26DxnNX3b7v3x2rB+/7jbG6fc9vjNXte/7Ec33dvOf34rxhs1jdvucflFeX7/mN8bp932+MVbf2J55rvY2a7f0msf6nbnu/Ray67f1msWq19ZvFqtvWbxar4uMni1Wrrd8ur6pt/Rax6tb9xFg/ol5bv1W/QM/a+rORHZwzREQcR/HNkU1dxDgkiikIbgeuyszasYC3Ubz57esixn4JfDIivhwR53QRZxi4A7ggiumd3hcRR/QgvzPo4sNeZt4KrAV2UPyzvTMzP1kz3PXAEyNiYUQcTvENoEV1c2vwgMy8rbz/XeABPYjZay8APtFNgHJ6g53Ac4HXdRFnJXBrZm7tJp8GL45iaokPdDmNwMMo6mNTRHw2In6jB7k9EfheZn6rixgvA95SHvu1wKu7iHUDxT9ugN+nRv1PeD/tqvZ78d7cQazKtT8xVje13xir29pv8hpr1/6EWF3XfovjX6v+J8R6GV3U/4RYtep/4v9/4NvADxpOLtxCh53OvWxLtIsVxZQ9fwxc0U2siLiA4m/7EcA/dRHrxcDlDe8XHWnzGt9Y1v5bI+KwLmI9FPiDKKaF+kREnNBlXlB8GPrUhJNGdeL9CbAxIm6h+F2+uU4sihMAQ3HPlGir6Kz238aBbdWF1Kz7JrG60TJW1bpvF69O7beIVav2W+VFjdpvEatW7bfJC6rXfrNYteq+SazvU6/uoflnq7rtnV59Tus0XpU2T9NYNds8B8Xqos3T6jXWafM0i1W3zdPu2Fdt7zSL9TLqtXeaxarT3ml1LqBO7ffyvEInsTqt+5axatR901g1677da6xT963i1an9yY5/ldpvFetlVK/9VrG6/azbeO6q23M8XZ0H6zBWnXM8B8Sq+Z5/UKxuP+dOzIvuzvE0xur2c26zY9/NOZ7GeC+ju/M8jbEq136zc63Al6nR3u/ledvJYlVp77eLVbWt3yZW5bb+JK+xUlu/TazKbf0Ofo/PosO2fptYldv6LWr1Uuq19Vv1CwzCef3+yRkwjHTQfiiGr3c9RW1DvPtSvEn/Xo/iHQV8Bnh0zcf/NvDO8v5T6H6K2mPK2/sDW4En1YwzAuwFTiyX307FKT2axDyU4gTDA7qIMR/4NHA0xUiEy4A/6iLe2WU9fA54F/C2GjEOqFGKBkDj9t11YzWsv5rq01a1ivVXwL8D0W2scturgb+pE4vimzabgCPL5ZupMH1Jk2P/AIqpOeYBbwQ+0EWs6ykaNgEsp5gCoaNj1ubYvwv48y7r6x3As8v7pwP/1UWsR1BMhfJl4PXAroq5HfB+2mXtN31vrln7rWLVqf2W/zNq1P7dsXpQ+xOPfTe1PzFW7dqf5PjXqf+JuXVT/xNjdVv/R1H8/38CsK1h/aJmf/8dxnp0w7pKNTFJrPdS7/9bs1iHAO8EzqoZ60nAF7hnOq1K03ROzItiCuIADqP4dmWl6aEmxPrh/hot/04/34Pj9Yn9Ndvl6/wY97TJ/gJ4XxexTgI+T9HZ+bfAdZM89qC2KnC/OnXfLNaE7R3XfQexKtV9B/E6rv0Wx+zBdWq/VV51ar9NrMq138Hx6rj22+RVue7bxKpU9w3xDvpsRc32TrNYDduupnp7p128Sm2edrHK9R23eVocs1ptnhaxarV5WsSq1eaZ5NhXau+0yKtWe6dFrMrtHVqcC6hT+61i1an9DmJ1XPeTxapS9y1ivaVO3bc59nXrvlW8yrXfwfHvuPbb5FW59tvEqt3WZ8K5qzq13ypWndrvIFadz7ktz891WvvNYtH959yJx76bz7kTY3VzjqfVsa/8GbdFbt18zp0Yq877ftNzrdRr77c9b1ulJjqI1XF7v4NYVdr6zWI9j3pt/VbHvk5bv1WsOm39yY5XlbZ+q7zqtPVbxarb1j+oX4Au3vPnwk/fExjEH3rYwVkW/pXAK3qc4+uofz2Ev6P4FszNFN8K2AP8S4/yOreLvB4I3Nyw/ETgP7vMZyXwyS5j/D7w/obl51GexOjB8XoT8KIajzugRoGbgAeV9x8E3FQ3VsP6q+lBByfFHOfXAod3G6th2+Iqf6Mc2MH5qxSjSm4uf/ZSfAvngT3Iq9J7R5Pf4xXAUxuWvw0c3cWxHwK+BxzbZX3dSdkIp2js3NWj3+PDgM0VYh30flq39pvFathWqfZbxapT++3yKrd3XPsTY3VT+x3k1XHtt/g9dlP7rY5/5fpvkVut+u/gmFWq/4bHvY6iIf597vkgcxJwZc1YaxqWb6bmNbUbY1F8qL2M8nob3eZVrnsSNb6QVcZ6PUV7Z3/t76Phg3OXeT2li7zWAN8Ahhvq684uj/39gF3Avesc+wk19u2GdYuBr/fomJ0CXDrJ45q1Vf+1Tt23iPUvDds7rvt2serU/WS5Van9FrF216n9DvPqqPZbxapT+5Mc/0q13yLWf9ap+w6P16R13yL2uRTvFbXb+hNjNSxfTY1rsTWLR832fqvcGo5/5c/kZay/pov2/iR5HddFXmvoos3T4tjXau83yat2e3+S49VRe4cW5wLq1H6rWA3LHdd+u1hV636yvMp1HdV9i1ifqlP3HebVcd23+V1Wrv1Jjn+l2m+TV+Xa7/CYVf2su5KGc1d1ar9VrDq13y5W1dqfLK8qtd8sFt2f42mXV8e13+L32M3n3GbHvvZ7fpPcujnP0+6Ydfq+3+xc67uo195ve96Wau39lrGo2N6fLK9yXadt/WaxxqjX1u8kr6d0kdc7qdfWb3fsq7b1W9VXnbZ+J8erblv/TRTXAu26rT+bf5yito8iIijm5L8xM/+xy1hHR8RR5f37AM+geLOoLDNfnZnHZuZxFFMKfDoz/6hmXkdExC/tv0/xB319zby+C+yMiIeXq54OfL1OrAbPoftpOXYAj4uIw8vf6dMprqdWS0Tcv7xdTPEtlg93mR/A5cCZ5f0zgQ09iNm1iDiNYrqu38nMPV3GapzOYCX16/9rmXn/zDyu/Bu4BVhW1l+dvB7UsPi71Kz/0mUUF6EnIh7GPd+Kq+s3gW9k5i1dxIBiTvonl/efBtSe7rah/ucBr6W4aHwnj2v1flq59nv83tw0Vp3abxOrcu03i1W39tvkVbn22xz7y6hR+5P8LivVf5tYleu/zTGrXP8t/v/fSDEyblW5W6e137O2RKtYEfEnwKnAc7K83kbNWDdFxPHlugB+p5NcW8T6cmY+sKH292Tm8V28xgc15PUsOqv9Vsf+Msrap6izbzZ7fIexoKiJj2fmTyaLM0m8G4Ejy79HGtbVyq2h9g8DXskktd+irfpcatR9L9u9rWLVqftW8YA/rlP7LXKbX6f227zOyrXf5vhfRsXan+R3Wan2Wxz7ldSo+zbHq1Ldl/u2+mxVp73Ts89p7eLVbPO0ilWnzdMs1pdqtnla5VWnzdPq+F9GxTbPJL/Lqu2dVrHqtHdaHa/K7Z025wIq134vzyu0ilWn7tvEqlz3LWJtqVP3bfKq9Tm3zfG/jIq1P8nvslLtt4lVufbbHLNan3VLE89ddXOOpxfnwZrGqlP7bWJ1c47n7lg9OMczMa9uzvFMPPaXUf8cT7PfYzfneCbG6+Y8z8RjVqf2m51r/To12vstYtU9b9s0Vs32fqtYldv6LWL9Y522fpu8Krf1W8WiRlu/TSyo/jm3VX1Vbuu3yqtOW7/cv1m/wIw8rz9j1OkVncs/FG/QtwE/p/ineHYXsZ5AcU2KrwLXlT8rasb6NeArZazrqTgdWpu4T6GLKWqBh1BMRbOVYs71v+oyn18HRsvXeRkwv4tYR1B8u+PIHhynv6H4h3M98CHgsC5ifZ7iTXUr8PQajz+oRimuS/UpigbJfwELuoj1u+X9n1J8M6yjUUEtYm0DdjbU/7u7iPXR8vh/FfgPyumQ6sSasP1mOv8mV7O8PgR8rczrcspv3NSMdSjFqIbrgS3A07p5jcCFwP/tQX09gWL6hK0UU788totYL6Vo2HyTYq77Tqdnafp+Wqf228SqXPttYlWu/TaxKtd+q1h1ar9NXpVrv02surXf8nVSsf7b5Fa5/tvEqlz/tPj/T/H/d3NZa/9GB/+X2sR6CUXt76X4oNvJNC2tYu2l+Gby/tfdybQ2B8WimBLqmrLGrqcYvffLdfOasE+nU/e0eo2fbsjrX4D7dhHrKIrRA1+j+Cb80m5eI8U380/rtO4nye13y7y2lnEf0kWst1B8eLwJeFnF/J7CPVN+Vq77NrEq132bWJXrvlW8urXfKrc6td/mdVau/TaxKtd+u9dYp/Zb5FW57tvEqlz3tPhsRb32TqtYddv6reLVafO0ilWnzTPp51E6b/O0yqtOm6dVrMptnnavkertnVZ51WnvtIpVt73/60w4F1Cn9tvEqlv7zWLV/ZzbLFbdz7kHxapT923yqvU5t028uu39pq+zau23yavuZ91mserW/kHnrrqo/Wax6tZ+s1h1a79ZrLq13/ZcX8Xab5ZX3XM8zWLVrfumr7FO3bfJrW7tN4tVt/YPOtdKzfZ+i1i12vstYtVq77eIVaut3yzWhO0dt/Vb5FWrrd8i1lHUaOu3eo3U+5zbLK9abf0WsWp9xqVJvwA13/Pnys/+oeaSJEmSJEmSJEmSNOM5Ra0kSZIkSZIkSZKkgWEHpyRJkiRJkiRJkqSBYQenJEmSJEmSJEmSpIFhB6ckSZIkSZIkSZKkgWEHpyRJkiRJkiRJkqSBYQenJEmSJPVRRFwYERkRxzWsO65cd2EP4t8cETd3G2e2i4hzy2P+lH7nIkmSJElqzw5OSZIkSeqxsqOs3c/z+51jK910rkbE1eVjfxERv9pin/0dur/ZdbKSJEmSpDlpqN8JSJIkSdIs9jct1l83yeNuBR4J3NnTbKbPPOAtwGn9TkSSJEmSNPvYwSlJkiRJUyQzz635uJ8D3+htNtNqG3BqRDwjM6/qdzKSJEmSpNnFKWolSZIkaYZpN01sRDwsIj4aEbsj4kcR8d8R8VsR8fx2099GxBER8ZaI2BERP42IbRHxyoiIhn3OBcbKxTO7mFb3NUACb4mIjj53ls9xdYttba9TGhEPjYj1EbErIv43Ij4ZEY8u9zs6It4TEbdFxE8i4ksR8dRJcjkzIr4SET+OiNsj4gMR8cAW+y6IiL+LiBvL/e+MiE9FxClN9r37dxQRp5VT+t4ZEdnJMZIkSZIkFRzBKUmSJEkDIiIeAfw3MB/4T+CrwEOAfwc2tnnovYArgQcDnwD2As8C3gzcm3um0r0aOAp4KbAVuKwhxnUVUv0K8C/AHwNnAhdUeGxVxwGbgBuBC8vl3wWujoiTgCuAu4CPAAuAM4BPRMTDMnNHk3gvB04p978CeAJwFvCUiDgxM+/Yv2NELKE4ZscBny/3PwL4beCKiHhhZr63yXOsopi+9xPAu4EldV+8JEmSJM1FdnBKkiRJ0hQpR0ROdHNmXlgz5DqKzs0XZea7Gp7nmbTv4HwwRYflMzLzx+Vj/gb4JvDyiHhTZv48M6+OiJspOjivqzvFbumvgN8H3hARl+x/3inwZOC1mfnG/Ssi4q+B8yg6Pi+lOF77ym1XAR+k6Mh8eZN4zwROzMyvNMR7K/Ayig7hsxv2vYiic/I5mXlJw/5HUXR8viMiLs/M7014jhXAisy8osbrlSRJkqQ5zylqJUmSJGnqvL7Jz/PrBIqIRcDTKK5veX7jtsz8BPBfk4R4SWMnY2beDmwAjgQeXiendjJzJ/A24Bjgz3sdv8HNFB2PjS4qbw8D/mJ/52bpwxQjWH+9RbwPNXZuls4F7gT+MCIOA4iIpRSdqx9t7NwEyMwfUPyu7w08u8lzbLBzU5IkSZLqcwSnJEmSJE2RzIzJ9+rYr5e3107osNvvC8BvtnjsnZm5rcn6neXt/C5za+XvKEY8/mVEvLfJSMZeuC4zfzFh3f+Ut9/MzP9t3JCZv4iI7wHHtoj32YkrMvPOiLiOokPzkRTT9Z5Ubj6yxUjdo8vbRzbZtrnFc0uSJEmSOmAHpyRJkiQNhiPL21adhO06D3/QYv3e8vaQOglNJjPvKqfC/WeKUZB/OgVPc2eT590bEU23lfZSXJe0mVbH8bvl7f7fw8Ly9hnlTyv3bRNLkiRJklSDU9RKkiRJ0mC4q7x9QIvtrdb32/kU1/r8k4h4RJv9ktZfwj2q10m10eo4PrC8vXPC7UszM9r8nNUkVvY0Y0mSJEmaY+zglCRJkqTBcF15e1JENPss94QePc/+6V57MqozM/cCr6TovHxLm113A4smroyIQ2h9vcyp8OQmORxZ5vAT4MZy9RfL2ydOT1qSJEmSpP3s4JQkSZKkAZCZO4CrgeOBFzZui4jTaH39zap2U4wwXNyjeGTmZcDngd8GTm6x22ZgcUScMmH9a4ElvcqlA38cEY+ZsO5ciqlpL87MnwJk5ijFa/q9iHhBs0AR8asRcf+pTFaSJEmS5iKvwSlJkiRJg2M1cA3wzohYAXwVeAjwbGADsBLY180TZOYPI2IT8MSI+FeK6WV/AVyemV/tIvQailGPx7fYvhY4FdgQER8BxoHHA8MUHbtP6eK5q/gEcE1EXArcRjEy9gnAzcCrJuz7h8CngfdHxEuATRTXOz0W+DXg0cBJwO3TkbgkSZIkzRWO4JQkSZKkAZGZX6foMPt3iqlRXwYcB/wu8IVyt7uaPbaiPwb+EzgNeD3wBmBZNwEzczPwkTbbPwU8C7gBOAM4k6JTcTmwvZvnruitwIsopqR9GfAI4ELg8Zl5QEdlZt4CPBb4K4pO4OcCL6HomN1BMdL2a9OTtiRJkiTNHZGZ/c5BkiRJktSlcrTlHwKPyMyb+p2PJEmSJElTxRGckiRJkjQgImJeRDywyfqnA38AfN3OTUmSJEnSbOc1OCVJkiRpcBwK7IyIzwDfAPYCvwI8A/gZxTU6JUmSJEma1ZyiVpIkSZIGREQcArwNeBpwLHA48H3gc8CbM/Mr/ctOkiRJkqTpYQenJEmSJEmSJEmSpIHhNTglSZIkSZIkSZIkDQw7OCVJkiRJkiRJkiQNDDs4JUmSJEmSJEmSJA0MOzglSZIkSZIkSZIkDQw7OCVJkiRJkiRJkiQNjP8fj3OoHJK89iU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9943" name="Picture 7"/>
          <p:cNvPicPr>
            <a:picLocks noChangeAspect="1" noChangeArrowheads="1"/>
          </p:cNvPicPr>
          <p:nvPr/>
        </p:nvPicPr>
        <p:blipFill>
          <a:blip r:embed="rId6"/>
          <a:srcRect/>
          <a:stretch>
            <a:fillRect/>
          </a:stretch>
        </p:blipFill>
        <p:spPr bwMode="auto">
          <a:xfrm>
            <a:off x="6177381" y="1724026"/>
            <a:ext cx="2098323" cy="1289064"/>
          </a:xfrm>
          <a:prstGeom prst="rect">
            <a:avLst/>
          </a:prstGeom>
          <a:noFill/>
          <a:ln w="9525">
            <a:noFill/>
            <a:miter lim="800000"/>
            <a:headEnd/>
            <a:tailEnd/>
          </a:ln>
          <a:effectLst/>
        </p:spPr>
      </p:pic>
    </p:spTree>
    <p:extLst>
      <p:ext uri="{BB962C8B-B14F-4D97-AF65-F5344CB8AC3E}">
        <p14:creationId xmlns:p14="http://schemas.microsoft.com/office/powerpoint/2010/main" xmlns=""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552175"/>
            <a:ext cx="9745589" cy="4702628"/>
          </a:xfrm>
          <a:prstGeom prst="rect">
            <a:avLst/>
          </a:prstGeom>
        </p:spPr>
        <p:txBody>
          <a:bodyPr lIns="91440" tIns="45720" rIns="91440" bIns="45720" anchor="t"/>
          <a:lstStyle/>
          <a:p>
            <a:pPr>
              <a:lnSpc>
                <a:spcPct val="100000"/>
              </a:lnSpc>
              <a:spcBef>
                <a:spcPts val="300"/>
              </a:spcBef>
            </a:pPr>
            <a:r>
              <a:rPr lang="en-US" sz="2000" dirty="0" smtClean="0">
                <a:solidFill>
                  <a:schemeClr val="accent3">
                    <a:lumMod val="25000"/>
                  </a:schemeClr>
                </a:solidFill>
              </a:rPr>
              <a:t>Displaying the names of the unique launch sites in the space mission</a:t>
            </a:r>
          </a:p>
          <a:p>
            <a:pPr>
              <a:lnSpc>
                <a:spcPct val="100000"/>
              </a:lnSpc>
              <a:spcBef>
                <a:spcPts val="300"/>
              </a:spcBef>
            </a:pPr>
            <a:r>
              <a:rPr lang="en-CA" sz="2000" dirty="0" smtClean="0">
                <a:solidFill>
                  <a:schemeClr val="accent3">
                    <a:lumMod val="25000"/>
                  </a:schemeClr>
                </a:solidFill>
              </a:rPr>
              <a:t>Displaying 5 records where launch sites begin with the string ‘KSC’</a:t>
            </a:r>
          </a:p>
          <a:p>
            <a:pPr>
              <a:lnSpc>
                <a:spcPct val="100000"/>
              </a:lnSpc>
              <a:spcBef>
                <a:spcPts val="300"/>
              </a:spcBef>
            </a:pPr>
            <a:r>
              <a:rPr lang="en-CA" sz="2000" dirty="0" smtClean="0">
                <a:solidFill>
                  <a:schemeClr val="accent3">
                    <a:lumMod val="25000"/>
                  </a:schemeClr>
                </a:solidFill>
              </a:rPr>
              <a:t>Displaying the total payload mass carried by boosters launched by NASA (CRS)</a:t>
            </a:r>
          </a:p>
          <a:p>
            <a:pPr>
              <a:lnSpc>
                <a:spcPct val="100000"/>
              </a:lnSpc>
              <a:spcBef>
                <a:spcPts val="300"/>
              </a:spcBef>
            </a:pPr>
            <a:r>
              <a:rPr lang="en-CA" sz="2000" dirty="0" smtClean="0">
                <a:solidFill>
                  <a:schemeClr val="accent3">
                    <a:lumMod val="25000"/>
                  </a:schemeClr>
                </a:solidFill>
              </a:rPr>
              <a:t>Displaying average payload mass carried by booster version F9 v1.1</a:t>
            </a:r>
          </a:p>
          <a:p>
            <a:pPr>
              <a:lnSpc>
                <a:spcPct val="100000"/>
              </a:lnSpc>
              <a:spcBef>
                <a:spcPts val="300"/>
              </a:spcBef>
            </a:pPr>
            <a:r>
              <a:rPr lang="en-CA" sz="2000" dirty="0" smtClean="0">
                <a:solidFill>
                  <a:schemeClr val="accent3">
                    <a:lumMod val="25000"/>
                  </a:schemeClr>
                </a:solidFill>
              </a:rPr>
              <a:t>Listing the date where the successful landing outcome in drone ship was achieved</a:t>
            </a:r>
          </a:p>
          <a:p>
            <a:pPr>
              <a:lnSpc>
                <a:spcPct val="100000"/>
              </a:lnSpc>
              <a:spcBef>
                <a:spcPts val="300"/>
              </a:spcBef>
            </a:pPr>
            <a:r>
              <a:rPr lang="en-CA" sz="2000" dirty="0" smtClean="0">
                <a:solidFill>
                  <a:schemeClr val="accent3">
                    <a:lumMod val="25000"/>
                  </a:schemeClr>
                </a:solidFill>
              </a:rPr>
              <a:t>Listing the names of the boosters which have success in ground pad and have payload mass greater than 4000 but less tha</a:t>
            </a:r>
            <a:r>
              <a:rPr lang="en-CA" sz="2000" dirty="0" smtClean="0">
                <a:solidFill>
                  <a:schemeClr val="accent3">
                    <a:lumMod val="25000"/>
                  </a:schemeClr>
                </a:solidFill>
              </a:rPr>
              <a:t>n 6000</a:t>
            </a:r>
          </a:p>
          <a:p>
            <a:pPr>
              <a:lnSpc>
                <a:spcPct val="100000"/>
              </a:lnSpc>
              <a:spcBef>
                <a:spcPts val="300"/>
              </a:spcBef>
            </a:pPr>
            <a:r>
              <a:rPr lang="en-CA" sz="2000" dirty="0" smtClean="0">
                <a:solidFill>
                  <a:schemeClr val="accent3">
                    <a:lumMod val="25000"/>
                  </a:schemeClr>
                </a:solidFill>
              </a:rPr>
              <a:t>Listing the total number of the </a:t>
            </a:r>
            <a:r>
              <a:rPr lang="en-CA" sz="2000" dirty="0" err="1" smtClean="0">
                <a:solidFill>
                  <a:schemeClr val="accent3">
                    <a:lumMod val="25000"/>
                  </a:schemeClr>
                </a:solidFill>
              </a:rPr>
              <a:t>booster_versions</a:t>
            </a:r>
            <a:r>
              <a:rPr lang="en-CA" sz="2000" dirty="0" smtClean="0">
                <a:solidFill>
                  <a:schemeClr val="accent3">
                    <a:lumMod val="25000"/>
                  </a:schemeClr>
                </a:solidFill>
              </a:rPr>
              <a:t> which have </a:t>
            </a:r>
            <a:r>
              <a:rPr lang="en-CA" sz="2000" dirty="0" err="1" smtClean="0">
                <a:solidFill>
                  <a:schemeClr val="accent3">
                    <a:lumMod val="25000"/>
                  </a:schemeClr>
                </a:solidFill>
              </a:rPr>
              <a:t>have</a:t>
            </a:r>
            <a:r>
              <a:rPr lang="en-CA" sz="2000" dirty="0" smtClean="0">
                <a:solidFill>
                  <a:schemeClr val="accent3">
                    <a:lumMod val="25000"/>
                  </a:schemeClr>
                </a:solidFill>
              </a:rPr>
              <a:t> carried the maximum payload mass</a:t>
            </a:r>
          </a:p>
          <a:p>
            <a:pPr>
              <a:lnSpc>
                <a:spcPct val="100000"/>
              </a:lnSpc>
              <a:spcBef>
                <a:spcPts val="300"/>
              </a:spcBef>
            </a:pPr>
            <a:r>
              <a:rPr lang="en-CA" sz="2000" dirty="0" smtClean="0">
                <a:solidFill>
                  <a:schemeClr val="accent3">
                    <a:lumMod val="25000"/>
                  </a:schemeClr>
                </a:solidFill>
              </a:rPr>
              <a:t>Listing the records which will display the month names, successful </a:t>
            </a:r>
            <a:r>
              <a:rPr lang="en-CA" sz="2000" dirty="0" err="1" smtClean="0">
                <a:solidFill>
                  <a:schemeClr val="accent3">
                    <a:lumMod val="25000"/>
                  </a:schemeClr>
                </a:solidFill>
              </a:rPr>
              <a:t>landing_outcomes</a:t>
            </a:r>
            <a:r>
              <a:rPr lang="en-CA" sz="2000" dirty="0" smtClean="0">
                <a:solidFill>
                  <a:schemeClr val="accent3">
                    <a:lumMod val="25000"/>
                  </a:schemeClr>
                </a:solidFill>
              </a:rPr>
              <a:t> in ground pad, booster versions, </a:t>
            </a:r>
            <a:r>
              <a:rPr lang="en-CA" sz="2000" dirty="0" err="1" smtClean="0">
                <a:solidFill>
                  <a:schemeClr val="accent3">
                    <a:lumMod val="25000"/>
                  </a:schemeClr>
                </a:solidFill>
              </a:rPr>
              <a:t>launch_site</a:t>
            </a:r>
            <a:r>
              <a:rPr lang="en-CA" sz="2000" dirty="0" smtClean="0">
                <a:solidFill>
                  <a:schemeClr val="accent3">
                    <a:lumMod val="25000"/>
                  </a:schemeClr>
                </a:solidFill>
              </a:rPr>
              <a:t> for the months in year 2017</a:t>
            </a:r>
          </a:p>
          <a:p>
            <a:pPr>
              <a:lnSpc>
                <a:spcPct val="100000"/>
              </a:lnSpc>
              <a:spcBef>
                <a:spcPts val="300"/>
              </a:spcBef>
            </a:pPr>
            <a:r>
              <a:rPr lang="en-CA" sz="2000" dirty="0" smtClean="0">
                <a:solidFill>
                  <a:schemeClr val="accent3">
                    <a:lumMod val="25000"/>
                  </a:schemeClr>
                </a:solidFill>
              </a:rPr>
              <a:t>Ranking the count of successful </a:t>
            </a:r>
            <a:r>
              <a:rPr lang="en-CA" sz="2000" dirty="0" err="1" smtClean="0">
                <a:solidFill>
                  <a:schemeClr val="accent3">
                    <a:lumMod val="25000"/>
                  </a:schemeClr>
                </a:solidFill>
              </a:rPr>
              <a:t>landing_outcomes</a:t>
            </a:r>
            <a:r>
              <a:rPr lang="en-CA" sz="2000" dirty="0" smtClean="0">
                <a:solidFill>
                  <a:schemeClr val="accent3">
                    <a:lumMod val="25000"/>
                  </a:schemeClr>
                </a:solidFill>
              </a:rPr>
              <a:t> between the date 2010-06-04 and 2017-03-20 in descending order</a:t>
            </a:r>
          </a:p>
          <a:p>
            <a:pPr>
              <a:lnSpc>
                <a:spcPct val="100000"/>
              </a:lnSpc>
              <a:spcBef>
                <a:spcPts val="300"/>
              </a:spcBef>
            </a:pPr>
            <a:r>
              <a:rPr lang="en-US" sz="2000" dirty="0" err="1" smtClean="0">
                <a:solidFill>
                  <a:srgbClr val="00B0F0"/>
                </a:solidFill>
              </a:rPr>
              <a:t>GitHub</a:t>
            </a:r>
            <a:r>
              <a:rPr lang="en-US" sz="2000" dirty="0" smtClean="0">
                <a:solidFill>
                  <a:srgbClr val="00B0F0"/>
                </a:solidFill>
              </a:rPr>
              <a:t> URL to link </a:t>
            </a:r>
            <a:r>
              <a:rPr lang="en-US" sz="2000" dirty="0" smtClean="0">
                <a:solidFill>
                  <a:srgbClr val="00B0F0"/>
                </a:solidFill>
              </a:rPr>
              <a:t> </a:t>
            </a:r>
            <a:r>
              <a:rPr lang="en-CA" sz="2000" dirty="0" smtClean="0">
                <a:solidFill>
                  <a:schemeClr val="accent3">
                    <a:lumMod val="25000"/>
                  </a:schemeClr>
                </a:solidFill>
                <a:hlinkClick r:id="rId3"/>
              </a:rPr>
              <a:t>SQL SCRIPTS </a:t>
            </a:r>
            <a:endParaRPr lang="en-CA" sz="2000" dirty="0" smtClean="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Added the latitude and longitude coordinates of each launch site as a circle marker around launch site with a label of the name of the launch site. </a:t>
            </a:r>
          </a:p>
          <a:p>
            <a:pPr>
              <a:lnSpc>
                <a:spcPct val="100000"/>
              </a:lnSpc>
              <a:spcBef>
                <a:spcPts val="1400"/>
              </a:spcBef>
            </a:pPr>
            <a:r>
              <a:rPr lang="en-CA" sz="2200" dirty="0" smtClean="0">
                <a:solidFill>
                  <a:schemeClr val="accent3">
                    <a:lumMod val="25000"/>
                  </a:schemeClr>
                </a:solidFill>
                <a:latin typeface="Abadi" panose="020B0604020104020204" pitchFamily="34" charset="0"/>
              </a:rPr>
              <a:t>Assigned the </a:t>
            </a:r>
            <a:r>
              <a:rPr lang="en-CA" sz="2200" dirty="0" err="1" smtClean="0">
                <a:solidFill>
                  <a:schemeClr val="accent3">
                    <a:lumMod val="25000"/>
                  </a:schemeClr>
                </a:solidFill>
                <a:latin typeface="Abadi" panose="020B0604020104020204" pitchFamily="34" charset="0"/>
              </a:rPr>
              <a:t>dataframe</a:t>
            </a:r>
            <a:r>
              <a:rPr lang="en-CA" sz="2200" dirty="0" smtClean="0">
                <a:solidFill>
                  <a:schemeClr val="accent3">
                    <a:lumMod val="25000"/>
                  </a:schemeClr>
                </a:solidFill>
                <a:latin typeface="Abadi" panose="020B0604020104020204" pitchFamily="34" charset="0"/>
              </a:rPr>
              <a:t> </a:t>
            </a:r>
            <a:r>
              <a:rPr lang="en-CA" sz="2200" dirty="0" err="1" smtClean="0">
                <a:solidFill>
                  <a:schemeClr val="accent3">
                    <a:lumMod val="25000"/>
                  </a:schemeClr>
                </a:solidFill>
                <a:latin typeface="Abadi" panose="020B0604020104020204" pitchFamily="34" charset="0"/>
              </a:rPr>
              <a:t>launch_outcomes</a:t>
            </a:r>
            <a:r>
              <a:rPr lang="en-CA" sz="2200" dirty="0" smtClean="0">
                <a:solidFill>
                  <a:schemeClr val="accent3">
                    <a:lumMod val="25000"/>
                  </a:schemeClr>
                </a:solidFill>
                <a:latin typeface="Abadi" panose="020B0604020104020204" pitchFamily="34" charset="0"/>
              </a:rPr>
              <a:t> to classes 1 (successful) and 0 (failed) with </a:t>
            </a:r>
            <a:r>
              <a:rPr lang="en-CA" sz="2200" dirty="0" smtClean="0">
                <a:solidFill>
                  <a:srgbClr val="00B050"/>
                </a:solidFill>
                <a:latin typeface="Abadi" panose="020B0604020104020204" pitchFamily="34" charset="0"/>
              </a:rPr>
              <a:t>Green</a:t>
            </a:r>
            <a:r>
              <a:rPr lang="en-CA" sz="2200" dirty="0" smtClean="0">
                <a:solidFill>
                  <a:schemeClr val="accent3">
                    <a:lumMod val="25000"/>
                  </a:schemeClr>
                </a:solidFill>
                <a:latin typeface="Abadi" panose="020B0604020104020204" pitchFamily="34" charset="0"/>
              </a:rPr>
              <a:t> and </a:t>
            </a:r>
            <a:r>
              <a:rPr lang="en-CA" sz="2200" dirty="0" smtClean="0">
                <a:solidFill>
                  <a:srgbClr val="FF0000"/>
                </a:solidFill>
                <a:latin typeface="Abadi" panose="020B0604020104020204" pitchFamily="34" charset="0"/>
              </a:rPr>
              <a:t>Red</a:t>
            </a:r>
            <a:r>
              <a:rPr lang="en-CA" sz="2200" dirty="0" smtClean="0">
                <a:solidFill>
                  <a:schemeClr val="accent3">
                    <a:lumMod val="25000"/>
                  </a:schemeClr>
                </a:solidFill>
                <a:latin typeface="Abadi" panose="020B0604020104020204" pitchFamily="34" charset="0"/>
              </a:rPr>
              <a:t> markers on the map in a </a:t>
            </a:r>
            <a:r>
              <a:rPr lang="en-CA" sz="2200" dirty="0" err="1" smtClean="0">
                <a:solidFill>
                  <a:schemeClr val="accent3">
                    <a:lumMod val="25000"/>
                  </a:schemeClr>
                </a:solidFill>
                <a:latin typeface="Abadi" panose="020B0604020104020204" pitchFamily="34" charset="0"/>
              </a:rPr>
              <a:t>MarkerCluster</a:t>
            </a:r>
            <a:r>
              <a:rPr lang="en-CA" sz="2200" dirty="0" smtClean="0">
                <a:solidFill>
                  <a:schemeClr val="accent3">
                    <a:lumMod val="25000"/>
                  </a:schemeClr>
                </a:solidFill>
                <a:latin typeface="Abadi" panose="020B0604020104020204" pitchFamily="34" charset="0"/>
              </a:rPr>
              <a:t>()</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CA" sz="2200" dirty="0" smtClean="0">
                <a:solidFill>
                  <a:schemeClr val="accent3">
                    <a:lumMod val="25000"/>
                  </a:schemeClr>
                </a:solidFill>
                <a:latin typeface="Abadi" panose="020B0604020104020204" pitchFamily="34" charset="0"/>
              </a:rPr>
              <a:t>Calculated the distance from the launch site to various landmarks to find various trends about what is around the Launch Site to measure patterns. Lines are drawn on the map to measure distance to landmarks. </a:t>
            </a:r>
          </a:p>
          <a:p>
            <a:pPr>
              <a:lnSpc>
                <a:spcPct val="100000"/>
              </a:lnSpc>
              <a:spcBef>
                <a:spcPts val="1400"/>
              </a:spcBef>
            </a:pPr>
            <a:r>
              <a:rPr lang="en-CA" sz="2200" dirty="0" smtClean="0">
                <a:solidFill>
                  <a:schemeClr val="accent3">
                    <a:lumMod val="25000"/>
                  </a:schemeClr>
                </a:solidFill>
                <a:latin typeface="Abadi" panose="020B0604020104020204" pitchFamily="34" charset="0"/>
              </a:rPr>
              <a:t>Explore the map about launch sites proximity: close to a coast, near to the equator line,  not close to railways and highway, far from cities, etc. </a:t>
            </a:r>
            <a:endParaRPr lang="en-US" sz="2200" dirty="0">
              <a:solidFill>
                <a:schemeClr val="accent3">
                  <a:lumMod val="25000"/>
                </a:schemeClr>
              </a:solidFill>
              <a:latin typeface="Abadi" panose="020B0604020104020204" pitchFamily="34" charset="0"/>
            </a:endParaRPr>
          </a:p>
          <a:p>
            <a:r>
              <a:rPr lang="en-US" sz="2400" dirty="0" err="1" smtClean="0">
                <a:solidFill>
                  <a:srgbClr val="00B0F0"/>
                </a:solidFill>
              </a:rPr>
              <a:t>GitHub</a:t>
            </a:r>
            <a:r>
              <a:rPr lang="en-US" sz="2400" dirty="0" smtClean="0">
                <a:solidFill>
                  <a:srgbClr val="00B0F0"/>
                </a:solidFill>
              </a:rPr>
              <a:t> URL to link </a:t>
            </a:r>
            <a:r>
              <a:rPr lang="en-US" sz="2400" dirty="0" smtClean="0">
                <a:solidFill>
                  <a:srgbClr val="00B0F0"/>
                </a:solidFill>
                <a:hlinkClick r:id="rId3"/>
              </a:rPr>
              <a:t>Notebook</a:t>
            </a:r>
            <a:endParaRPr lang="en-US" sz="2400" dirty="0" smtClean="0">
              <a:solidFill>
                <a:srgbClr val="00B0F0"/>
              </a:solidFill>
            </a:endParaRPr>
          </a:p>
          <a:p>
            <a:pPr>
              <a:buNone/>
            </a:pPr>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67423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buNone/>
            </a:pPr>
            <a:r>
              <a:rPr lang="en-US" sz="2200" dirty="0" smtClean="0">
                <a:solidFill>
                  <a:schemeClr val="accent3">
                    <a:lumMod val="25000"/>
                  </a:schemeClr>
                </a:solidFill>
                <a:latin typeface="Abadi" panose="020B0604020104020204" pitchFamily="34" charset="0"/>
              </a:rPr>
              <a:t>Perform interactive visual analytics on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launch data in real-time. </a:t>
            </a:r>
          </a:p>
          <a:p>
            <a:pPr>
              <a:lnSpc>
                <a:spcPct val="100000"/>
              </a:lnSpc>
              <a:spcBef>
                <a:spcPts val="1400"/>
              </a:spcBef>
            </a:pPr>
            <a:r>
              <a:rPr lang="en-CA" sz="2200" dirty="0" smtClean="0">
                <a:solidFill>
                  <a:schemeClr val="accent3">
                    <a:lumMod val="25000"/>
                  </a:schemeClr>
                </a:solidFill>
                <a:latin typeface="Abadi" panose="020B0604020104020204" pitchFamily="34" charset="0"/>
              </a:rPr>
              <a:t>The dashboard is built with </a:t>
            </a:r>
            <a:r>
              <a:rPr lang="en-CA" sz="2200" dirty="0" err="1" smtClean="0">
                <a:solidFill>
                  <a:schemeClr val="accent3">
                    <a:lumMod val="25000"/>
                  </a:schemeClr>
                </a:solidFill>
                <a:latin typeface="Abadi" panose="020B0604020104020204" pitchFamily="34" charset="0"/>
              </a:rPr>
              <a:t>Plotly</a:t>
            </a:r>
            <a:r>
              <a:rPr lang="en-CA" sz="2200" dirty="0" smtClean="0">
                <a:solidFill>
                  <a:schemeClr val="accent3">
                    <a:lumMod val="25000"/>
                  </a:schemeClr>
                </a:solidFill>
                <a:latin typeface="Abadi" panose="020B0604020104020204" pitchFamily="34" charset="0"/>
              </a:rPr>
              <a:t> Dash web framework. </a:t>
            </a:r>
          </a:p>
          <a:p>
            <a:pPr>
              <a:lnSpc>
                <a:spcPct val="100000"/>
              </a:lnSpc>
              <a:spcBef>
                <a:spcPts val="1400"/>
              </a:spcBef>
            </a:pPr>
            <a:r>
              <a:rPr lang="en-CA" sz="2200" dirty="0" smtClean="0">
                <a:solidFill>
                  <a:schemeClr val="accent3">
                    <a:lumMod val="25000"/>
                  </a:schemeClr>
                </a:solidFill>
                <a:latin typeface="Abadi" panose="020B0604020104020204" pitchFamily="34" charset="0"/>
              </a:rPr>
              <a:t>Success-pie-chart is plotted based on selected site dropdown</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Display relative proportions of multiple classes of data</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Size of the circle can be made proportional to the total quantity it represents</a:t>
            </a:r>
          </a:p>
          <a:p>
            <a:pPr>
              <a:lnSpc>
                <a:spcPct val="100000"/>
              </a:lnSpc>
              <a:spcBef>
                <a:spcPts val="1400"/>
              </a:spcBef>
            </a:pPr>
            <a:r>
              <a:rPr lang="en-CA" sz="2200" dirty="0" smtClean="0">
                <a:solidFill>
                  <a:schemeClr val="accent3">
                    <a:lumMod val="25000"/>
                  </a:schemeClr>
                </a:solidFill>
                <a:latin typeface="Abadi" panose="020B0604020104020204" pitchFamily="34" charset="0"/>
              </a:rPr>
              <a:t>Success-payload-scatter-chart is plotted with Outcome and Payload Mass (Kg) for the different Booster Versions</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Showing the relationship between two variables</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Showing a non-linear pattern</a:t>
            </a:r>
          </a:p>
          <a:p>
            <a:pPr>
              <a:lnSpc>
                <a:spcPct val="100000"/>
              </a:lnSpc>
              <a:spcBef>
                <a:spcPts val="1400"/>
              </a:spcBef>
            </a:pPr>
            <a:r>
              <a:rPr lang="en-US" sz="2000" dirty="0" err="1" smtClean="0">
                <a:solidFill>
                  <a:srgbClr val="00B0F0"/>
                </a:solidFill>
              </a:rPr>
              <a:t>GitHub</a:t>
            </a:r>
            <a:r>
              <a:rPr lang="en-US" sz="2000" dirty="0" smtClean="0">
                <a:solidFill>
                  <a:srgbClr val="00B0F0"/>
                </a:solidFill>
              </a:rPr>
              <a:t> URL to link </a:t>
            </a:r>
            <a:r>
              <a:rPr lang="en-US" sz="2000" dirty="0" smtClean="0">
                <a:solidFill>
                  <a:srgbClr val="00B0F0"/>
                </a:solidFill>
                <a:hlinkClick r:id="rId3"/>
              </a:rPr>
              <a:t>source code</a:t>
            </a:r>
            <a:endParaRPr lang="en-CA"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xmlns=""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5"/>
          <p:cNvSpPr/>
          <p:nvPr/>
        </p:nvSpPr>
        <p:spPr>
          <a:xfrm>
            <a:off x="1091132" y="2443522"/>
            <a:ext cx="2105425" cy="2489627"/>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CA" sz="1600" dirty="0" smtClean="0">
                <a:solidFill>
                  <a:schemeClr val="tx1"/>
                </a:solidFill>
                <a:latin typeface="Arial Black" pitchFamily="34" charset="0"/>
              </a:rPr>
              <a:t>Data processing</a:t>
            </a:r>
            <a:endParaRPr lang="en-US" sz="1600" dirty="0">
              <a:solidFill>
                <a:schemeClr val="tx1"/>
              </a:solidFill>
              <a:latin typeface="Arial Black" pitchFamily="34" charset="0"/>
            </a:endParaRPr>
          </a:p>
        </p:txBody>
      </p:sp>
      <p:sp>
        <p:nvSpPr>
          <p:cNvPr id="7" name="Rectangle 6"/>
          <p:cNvSpPr/>
          <p:nvPr/>
        </p:nvSpPr>
        <p:spPr>
          <a:xfrm>
            <a:off x="1298602" y="2620255"/>
            <a:ext cx="1590594" cy="43799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Load dataset</a:t>
            </a:r>
            <a:endParaRPr lang="en-US" dirty="0">
              <a:solidFill>
                <a:srgbClr val="0070C0"/>
              </a:solidFill>
            </a:endParaRPr>
          </a:p>
        </p:txBody>
      </p:sp>
      <p:sp>
        <p:nvSpPr>
          <p:cNvPr id="8" name="Rectangle 7"/>
          <p:cNvSpPr/>
          <p:nvPr/>
        </p:nvSpPr>
        <p:spPr>
          <a:xfrm>
            <a:off x="1298601" y="3210645"/>
            <a:ext cx="1590595" cy="43799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Transform data</a:t>
            </a:r>
            <a:endParaRPr lang="en-US" dirty="0">
              <a:solidFill>
                <a:srgbClr val="0070C0"/>
              </a:solidFill>
            </a:endParaRPr>
          </a:p>
        </p:txBody>
      </p:sp>
      <p:sp>
        <p:nvSpPr>
          <p:cNvPr id="9" name="Rectangle 8"/>
          <p:cNvSpPr/>
          <p:nvPr/>
        </p:nvSpPr>
        <p:spPr>
          <a:xfrm>
            <a:off x="1298600" y="3803595"/>
            <a:ext cx="1590595" cy="59935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Split training &amp; testing data</a:t>
            </a:r>
            <a:endParaRPr lang="en-US" dirty="0">
              <a:solidFill>
                <a:srgbClr val="0070C0"/>
              </a:solidFill>
            </a:endParaRPr>
          </a:p>
        </p:txBody>
      </p:sp>
      <p:sp>
        <p:nvSpPr>
          <p:cNvPr id="10" name="Rectangle 9"/>
          <p:cNvSpPr/>
          <p:nvPr/>
        </p:nvSpPr>
        <p:spPr>
          <a:xfrm>
            <a:off x="3756210" y="2189950"/>
            <a:ext cx="2052918" cy="2743199"/>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CA" sz="1600" dirty="0" smtClean="0">
                <a:solidFill>
                  <a:schemeClr val="tx1"/>
                </a:solidFill>
                <a:latin typeface="Arial Black" pitchFamily="34" charset="0"/>
              </a:rPr>
              <a:t>Building Model</a:t>
            </a:r>
            <a:endParaRPr lang="en-US" sz="1600" dirty="0" smtClean="0">
              <a:solidFill>
                <a:schemeClr val="tx1"/>
              </a:solidFill>
              <a:latin typeface="Arial Black" pitchFamily="34" charset="0"/>
            </a:endParaRPr>
          </a:p>
        </p:txBody>
      </p:sp>
      <p:sp>
        <p:nvSpPr>
          <p:cNvPr id="12" name="Rectangle 11"/>
          <p:cNvSpPr/>
          <p:nvPr/>
        </p:nvSpPr>
        <p:spPr>
          <a:xfrm>
            <a:off x="3925258" y="2401260"/>
            <a:ext cx="1736591" cy="43799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Decide ML </a:t>
            </a:r>
            <a:r>
              <a:rPr lang="en-CA" dirty="0" err="1" smtClean="0">
                <a:solidFill>
                  <a:srgbClr val="0070C0"/>
                </a:solidFill>
              </a:rPr>
              <a:t>Algos</a:t>
            </a:r>
            <a:endParaRPr lang="en-US" dirty="0">
              <a:solidFill>
                <a:srgbClr val="0070C0"/>
              </a:solidFill>
            </a:endParaRPr>
          </a:p>
        </p:txBody>
      </p:sp>
      <p:sp>
        <p:nvSpPr>
          <p:cNvPr id="13" name="Rectangle 12"/>
          <p:cNvSpPr/>
          <p:nvPr/>
        </p:nvSpPr>
        <p:spPr>
          <a:xfrm>
            <a:off x="3925258" y="2991650"/>
            <a:ext cx="1736591" cy="43799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Set Parameters</a:t>
            </a:r>
            <a:endParaRPr lang="en-US" dirty="0">
              <a:solidFill>
                <a:srgbClr val="0070C0"/>
              </a:solidFill>
            </a:endParaRPr>
          </a:p>
        </p:txBody>
      </p:sp>
      <p:sp>
        <p:nvSpPr>
          <p:cNvPr id="14" name="Rectangle 13"/>
          <p:cNvSpPr/>
          <p:nvPr/>
        </p:nvSpPr>
        <p:spPr>
          <a:xfrm>
            <a:off x="3925258" y="3565392"/>
            <a:ext cx="1736591" cy="83755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Training the model with training data</a:t>
            </a:r>
            <a:endParaRPr lang="en-US" dirty="0">
              <a:solidFill>
                <a:srgbClr val="0070C0"/>
              </a:solidFill>
            </a:endParaRPr>
          </a:p>
        </p:txBody>
      </p:sp>
      <p:sp>
        <p:nvSpPr>
          <p:cNvPr id="15" name="Rectangle 14"/>
          <p:cNvSpPr/>
          <p:nvPr/>
        </p:nvSpPr>
        <p:spPr>
          <a:xfrm>
            <a:off x="6639002" y="4386295"/>
            <a:ext cx="2475561" cy="1545776"/>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CA" sz="1600" dirty="0" smtClean="0">
                <a:solidFill>
                  <a:schemeClr val="tx1"/>
                </a:solidFill>
                <a:latin typeface="Arial Black" pitchFamily="34" charset="0"/>
              </a:rPr>
              <a:t>Improvement</a:t>
            </a:r>
            <a:endParaRPr lang="en-US" sz="1600" dirty="0">
              <a:solidFill>
                <a:schemeClr val="tx1"/>
              </a:solidFill>
              <a:latin typeface="Arial Black" pitchFamily="34" charset="0"/>
            </a:endParaRPr>
          </a:p>
        </p:txBody>
      </p:sp>
      <p:sp>
        <p:nvSpPr>
          <p:cNvPr id="16" name="Rectangle 15"/>
          <p:cNvSpPr/>
          <p:nvPr/>
        </p:nvSpPr>
        <p:spPr>
          <a:xfrm>
            <a:off x="6852854" y="4541259"/>
            <a:ext cx="1897954" cy="32144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Parameter tuning</a:t>
            </a:r>
            <a:endParaRPr lang="en-US" dirty="0">
              <a:solidFill>
                <a:srgbClr val="0070C0"/>
              </a:solidFill>
            </a:endParaRPr>
          </a:p>
        </p:txBody>
      </p:sp>
      <p:sp>
        <p:nvSpPr>
          <p:cNvPr id="17" name="Rectangle 16"/>
          <p:cNvSpPr/>
          <p:nvPr/>
        </p:nvSpPr>
        <p:spPr>
          <a:xfrm>
            <a:off x="6852851" y="5015105"/>
            <a:ext cx="2037573" cy="43799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Training the model </a:t>
            </a:r>
            <a:endParaRPr lang="en-US" dirty="0">
              <a:solidFill>
                <a:srgbClr val="0070C0"/>
              </a:solidFill>
            </a:endParaRPr>
          </a:p>
        </p:txBody>
      </p:sp>
      <p:sp>
        <p:nvSpPr>
          <p:cNvPr id="19" name="Rectangle 18"/>
          <p:cNvSpPr/>
          <p:nvPr/>
        </p:nvSpPr>
        <p:spPr>
          <a:xfrm>
            <a:off x="6639002" y="1745565"/>
            <a:ext cx="2475561" cy="21336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CA" sz="1600" dirty="0" smtClean="0">
                <a:solidFill>
                  <a:schemeClr val="tx1"/>
                </a:solidFill>
                <a:latin typeface="Arial Black" pitchFamily="34" charset="0"/>
              </a:rPr>
              <a:t>Evaluation</a:t>
            </a:r>
            <a:endParaRPr lang="en-US" sz="1600" dirty="0">
              <a:solidFill>
                <a:schemeClr val="tx1"/>
              </a:solidFill>
              <a:latin typeface="Arial Black" pitchFamily="34" charset="0"/>
            </a:endParaRPr>
          </a:p>
        </p:txBody>
      </p:sp>
      <p:sp>
        <p:nvSpPr>
          <p:cNvPr id="20" name="Rectangle 19"/>
          <p:cNvSpPr/>
          <p:nvPr/>
        </p:nvSpPr>
        <p:spPr>
          <a:xfrm>
            <a:off x="6836206" y="1888999"/>
            <a:ext cx="1897954" cy="32144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Check accuracy</a:t>
            </a:r>
            <a:endParaRPr lang="en-US" dirty="0">
              <a:solidFill>
                <a:srgbClr val="0070C0"/>
              </a:solidFill>
            </a:endParaRPr>
          </a:p>
        </p:txBody>
      </p:sp>
      <p:sp>
        <p:nvSpPr>
          <p:cNvPr id="21" name="Rectangle 20"/>
          <p:cNvSpPr/>
          <p:nvPr/>
        </p:nvSpPr>
        <p:spPr>
          <a:xfrm>
            <a:off x="6836203" y="2362845"/>
            <a:ext cx="2037573" cy="43799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Get tuned </a:t>
            </a:r>
            <a:r>
              <a:rPr lang="en-CA" dirty="0" err="1" smtClean="0">
                <a:solidFill>
                  <a:srgbClr val="0070C0"/>
                </a:solidFill>
              </a:rPr>
              <a:t>hyperparameters</a:t>
            </a:r>
            <a:endParaRPr lang="en-US" dirty="0">
              <a:solidFill>
                <a:srgbClr val="0070C0"/>
              </a:solidFill>
            </a:endParaRPr>
          </a:p>
        </p:txBody>
      </p:sp>
      <p:sp>
        <p:nvSpPr>
          <p:cNvPr id="22" name="Rectangle 21"/>
          <p:cNvSpPr/>
          <p:nvPr/>
        </p:nvSpPr>
        <p:spPr>
          <a:xfrm>
            <a:off x="6836204" y="2955795"/>
            <a:ext cx="2037572" cy="49306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70C0"/>
                </a:solidFill>
              </a:rPr>
              <a:t>Plot confusion Matrix</a:t>
            </a:r>
            <a:endParaRPr lang="en-US" dirty="0">
              <a:solidFill>
                <a:srgbClr val="0070C0"/>
              </a:solidFill>
            </a:endParaRPr>
          </a:p>
        </p:txBody>
      </p:sp>
      <p:cxnSp>
        <p:nvCxnSpPr>
          <p:cNvPr id="24" name="Straight Arrow Connector 23"/>
          <p:cNvCxnSpPr/>
          <p:nvPr/>
        </p:nvCxnSpPr>
        <p:spPr>
          <a:xfrm>
            <a:off x="3196557" y="3803595"/>
            <a:ext cx="559653" cy="1588"/>
          </a:xfrm>
          <a:prstGeom prst="straightConnector1">
            <a:avLst/>
          </a:prstGeom>
          <a:ln w="698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809128" y="3210645"/>
            <a:ext cx="829874" cy="1588"/>
          </a:xfrm>
          <a:prstGeom prst="straightConnector1">
            <a:avLst/>
          </a:prstGeom>
          <a:ln w="698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114563" y="3056657"/>
            <a:ext cx="559653" cy="1588"/>
          </a:xfrm>
          <a:prstGeom prst="straightConnector1">
            <a:avLst/>
          </a:prstGeom>
          <a:ln w="698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9" idx="2"/>
            <a:endCxn id="15" idx="0"/>
          </p:cNvCxnSpPr>
          <p:nvPr/>
        </p:nvCxnSpPr>
        <p:spPr>
          <a:xfrm rot="5400000">
            <a:off x="7623218" y="4132730"/>
            <a:ext cx="507130" cy="1588"/>
          </a:xfrm>
          <a:prstGeom prst="straightConnector1">
            <a:avLst/>
          </a:prstGeom>
          <a:ln w="57150">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830113" y="2458080"/>
            <a:ext cx="1745029" cy="1200329"/>
          </a:xfrm>
          <a:prstGeom prst="rect">
            <a:avLst/>
          </a:prstGeom>
          <a:noFill/>
        </p:spPr>
        <p:txBody>
          <a:bodyPr wrap="square" rtlCol="0">
            <a:spAutoFit/>
          </a:bodyPr>
          <a:lstStyle/>
          <a:p>
            <a:r>
              <a:rPr lang="en-CA" dirty="0" smtClean="0"/>
              <a:t>Finding the best performance classification model  </a:t>
            </a:r>
            <a:endParaRPr lang="en-US" dirty="0"/>
          </a:p>
        </p:txBody>
      </p:sp>
      <p:sp>
        <p:nvSpPr>
          <p:cNvPr id="33" name="Rectangle 32"/>
          <p:cNvSpPr/>
          <p:nvPr/>
        </p:nvSpPr>
        <p:spPr>
          <a:xfrm>
            <a:off x="1631677" y="5840907"/>
            <a:ext cx="2888996" cy="369332"/>
          </a:xfrm>
          <a:prstGeom prst="rect">
            <a:avLst/>
          </a:prstGeom>
        </p:spPr>
        <p:txBody>
          <a:bodyPr wrap="none">
            <a:spAutoFit/>
          </a:bodyPr>
          <a:lstStyle/>
          <a:p>
            <a:r>
              <a:rPr lang="en-US" dirty="0" err="1" smtClean="0">
                <a:solidFill>
                  <a:srgbClr val="00B0F0"/>
                </a:solidFill>
              </a:rPr>
              <a:t>GitHub</a:t>
            </a:r>
            <a:r>
              <a:rPr lang="en-US" dirty="0" smtClean="0">
                <a:solidFill>
                  <a:srgbClr val="00B0F0"/>
                </a:solidFill>
              </a:rPr>
              <a:t> URL to link </a:t>
            </a:r>
            <a:r>
              <a:rPr lang="en-US" dirty="0" smtClean="0">
                <a:solidFill>
                  <a:srgbClr val="00B0F0"/>
                </a:solidFill>
                <a:hlinkClick r:id="rId3"/>
              </a:rPr>
              <a:t>Notebook</a:t>
            </a:r>
            <a:endParaRPr lang="en-US" dirty="0" smtClean="0">
              <a:solidFill>
                <a:srgbClr val="00B0F0"/>
              </a:solidFill>
            </a:endParaRPr>
          </a:p>
        </p:txBody>
      </p:sp>
    </p:spTree>
    <p:extLst>
      <p:ext uri="{BB962C8B-B14F-4D97-AF65-F5344CB8AC3E}">
        <p14:creationId xmlns:p14="http://schemas.microsoft.com/office/powerpoint/2010/main" xmlns=""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xmlns=""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1014451" y="2057400"/>
            <a:ext cx="9731309" cy="1262103"/>
          </a:xfrm>
          <a:prstGeom prst="rect">
            <a:avLst/>
          </a:prstGeom>
        </p:spPr>
        <p:txBody>
          <a:bodyPr>
            <a:normAutofit/>
          </a:bodyPr>
          <a:lstStyle/>
          <a:p>
            <a:pPr>
              <a:lnSpc>
                <a:spcPct val="100000"/>
              </a:lnSpc>
              <a:spcBef>
                <a:spcPts val="1400"/>
              </a:spcBef>
            </a:pPr>
            <a:r>
              <a:rPr lang="en-CA" sz="2400" dirty="0" smtClean="0">
                <a:solidFill>
                  <a:srgbClr val="0070C0"/>
                </a:solidFill>
                <a:latin typeface="Arial Rounded MT Bold" pitchFamily="34" charset="0"/>
              </a:rPr>
              <a:t>The more amount of flights at a launch site the greater the success rate at a launch site</a:t>
            </a:r>
            <a:endParaRPr lang="en-US" sz="2400" dirty="0">
              <a:solidFill>
                <a:srgbClr val="0070C0"/>
              </a:solidFill>
              <a:latin typeface="Arial Rounded MT Bold"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1746" name="Picture 2"/>
          <p:cNvPicPr>
            <a:picLocks noChangeAspect="1" noChangeArrowheads="1"/>
          </p:cNvPicPr>
          <p:nvPr/>
        </p:nvPicPr>
        <p:blipFill>
          <a:blip r:embed="rId3"/>
          <a:srcRect/>
          <a:stretch>
            <a:fillRect/>
          </a:stretch>
        </p:blipFill>
        <p:spPr bwMode="auto">
          <a:xfrm>
            <a:off x="1014451" y="3319503"/>
            <a:ext cx="9589515" cy="3019827"/>
          </a:xfrm>
          <a:prstGeom prst="rect">
            <a:avLst/>
          </a:prstGeom>
          <a:noFill/>
          <a:ln w="9525">
            <a:noFill/>
            <a:miter lim="800000"/>
            <a:headEnd/>
            <a:tailEnd/>
          </a:ln>
          <a:effectLst/>
        </p:spPr>
      </p:pic>
    </p:spTree>
    <p:extLst>
      <p:ext uri="{BB962C8B-B14F-4D97-AF65-F5344CB8AC3E}">
        <p14:creationId xmlns:p14="http://schemas.microsoft.com/office/powerpoint/2010/main" xmlns=""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0" name="Content Placeholder 2">
            <a:extLst>
              <a:ext uri="{FF2B5EF4-FFF2-40B4-BE49-F238E27FC236}">
                <a16:creationId xmlns:a16="http://schemas.microsoft.com/office/drawing/2014/main" xmlns="" id="{373827F3-F386-AA4E-80ED-D86DEF8C158D}"/>
              </a:ext>
            </a:extLst>
          </p:cNvPr>
          <p:cNvSpPr txBox="1">
            <a:spLocks/>
          </p:cNvSpPr>
          <p:nvPr/>
        </p:nvSpPr>
        <p:spPr>
          <a:xfrm>
            <a:off x="1129713" y="2183556"/>
            <a:ext cx="3864910" cy="3842017"/>
          </a:xfrm>
          <a:prstGeom prst="rect">
            <a:avLst/>
          </a:prstGeom>
        </p:spPr>
        <p:txBody>
          <a:bodyPr>
            <a:norm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Launch Site CCAFS SLC 40 and VAFB SLC 4E show</a:t>
            </a:r>
            <a:r>
              <a:rPr kumimoji="0" lang="en-CA"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clearly the higher the success rate for the Rocket for the greater the payload mass. </a:t>
            </a:r>
            <a:endParaRPr kumimoji="0" lang="en-US" sz="2400" b="0" i="0" u="none" strike="noStrike" kern="1200" cap="none" spc="0" normalizeH="0" baseline="0" noProof="0" dirty="0">
              <a:ln>
                <a:noFill/>
              </a:ln>
              <a:solidFill>
                <a:srgbClr val="0070C0"/>
              </a:solidFill>
              <a:effectLst/>
              <a:uLnTx/>
              <a:uFillTx/>
              <a:latin typeface="Arial Rounded MT Bold" pitchFamily="34" charset="0"/>
              <a:ea typeface="+mn-ea"/>
              <a:cs typeface="+mn-cs"/>
            </a:endParaRPr>
          </a:p>
        </p:txBody>
      </p:sp>
      <p:pic>
        <p:nvPicPr>
          <p:cNvPr id="30722" name="Picture 2"/>
          <p:cNvPicPr>
            <a:picLocks noChangeAspect="1" noChangeArrowheads="1"/>
          </p:cNvPicPr>
          <p:nvPr/>
        </p:nvPicPr>
        <p:blipFill>
          <a:blip r:embed="rId3"/>
          <a:srcRect/>
          <a:stretch>
            <a:fillRect/>
          </a:stretch>
        </p:blipFill>
        <p:spPr bwMode="auto">
          <a:xfrm>
            <a:off x="5255879" y="1807038"/>
            <a:ext cx="5799211" cy="4103274"/>
          </a:xfrm>
          <a:prstGeom prst="rect">
            <a:avLst/>
          </a:prstGeom>
          <a:noFill/>
          <a:ln w="9525">
            <a:noFill/>
            <a:miter lim="800000"/>
            <a:headEnd/>
            <a:tailEnd/>
          </a:ln>
          <a:effectLst/>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Rounded MT Bold" pitchFamily="34" charset="0"/>
              </a:rPr>
              <a:t>Executive Summary</a:t>
            </a:r>
          </a:p>
          <a:p>
            <a:pPr>
              <a:lnSpc>
                <a:spcPct val="100000"/>
              </a:lnSpc>
              <a:spcBef>
                <a:spcPts val="1400"/>
              </a:spcBef>
            </a:pPr>
            <a:r>
              <a:rPr lang="en-US" sz="2200" dirty="0">
                <a:solidFill>
                  <a:schemeClr val="accent3">
                    <a:lumMod val="25000"/>
                  </a:schemeClr>
                </a:solidFill>
                <a:latin typeface="Arial Rounded MT Bold" pitchFamily="34" charset="0"/>
              </a:rPr>
              <a:t>Introduction</a:t>
            </a:r>
          </a:p>
          <a:p>
            <a:pPr>
              <a:lnSpc>
                <a:spcPct val="100000"/>
              </a:lnSpc>
              <a:spcBef>
                <a:spcPts val="1400"/>
              </a:spcBef>
            </a:pPr>
            <a:r>
              <a:rPr lang="en-US" sz="2200" dirty="0">
                <a:solidFill>
                  <a:schemeClr val="accent3">
                    <a:lumMod val="25000"/>
                  </a:schemeClr>
                </a:solidFill>
                <a:latin typeface="Arial Rounded MT Bold" pitchFamily="34" charset="0"/>
              </a:rPr>
              <a:t>Methodology</a:t>
            </a:r>
          </a:p>
          <a:p>
            <a:pPr>
              <a:lnSpc>
                <a:spcPct val="100000"/>
              </a:lnSpc>
              <a:spcBef>
                <a:spcPts val="1400"/>
              </a:spcBef>
            </a:pPr>
            <a:r>
              <a:rPr lang="en-US" sz="2200" dirty="0">
                <a:solidFill>
                  <a:schemeClr val="accent3">
                    <a:lumMod val="25000"/>
                  </a:schemeClr>
                </a:solidFill>
                <a:latin typeface="Arial Rounded MT Bold" pitchFamily="34" charset="0"/>
              </a:rPr>
              <a:t>Results</a:t>
            </a:r>
          </a:p>
          <a:p>
            <a:pPr>
              <a:lnSpc>
                <a:spcPct val="100000"/>
              </a:lnSpc>
              <a:spcBef>
                <a:spcPts val="1400"/>
              </a:spcBef>
            </a:pPr>
            <a:r>
              <a:rPr lang="en-US" sz="2200" dirty="0">
                <a:solidFill>
                  <a:schemeClr val="accent3">
                    <a:lumMod val="25000"/>
                  </a:schemeClr>
                </a:solidFill>
                <a:latin typeface="Arial Rounded MT Bold" pitchFamily="34" charset="0"/>
              </a:rPr>
              <a:t>Conclusion</a:t>
            </a:r>
          </a:p>
          <a:p>
            <a:pPr>
              <a:lnSpc>
                <a:spcPct val="100000"/>
              </a:lnSpc>
              <a:spcBef>
                <a:spcPts val="1400"/>
              </a:spcBef>
            </a:pPr>
            <a:r>
              <a:rPr lang="en-US" sz="2200" dirty="0">
                <a:solidFill>
                  <a:schemeClr val="accent3">
                    <a:lumMod val="25000"/>
                  </a:schemeClr>
                </a:solidFill>
                <a:latin typeface="Arial Rounded MT Bold" pitchFamily="34" charset="0"/>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20</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9697" name="Picture 1"/>
          <p:cNvPicPr>
            <a:picLocks noChangeAspect="1" noChangeArrowheads="1"/>
          </p:cNvPicPr>
          <p:nvPr/>
        </p:nvPicPr>
        <p:blipFill>
          <a:blip r:embed="rId3"/>
          <a:srcRect/>
          <a:stretch>
            <a:fillRect/>
          </a:stretch>
        </p:blipFill>
        <p:spPr bwMode="auto">
          <a:xfrm>
            <a:off x="5417244" y="1963356"/>
            <a:ext cx="5664933" cy="3758048"/>
          </a:xfrm>
          <a:prstGeom prst="rect">
            <a:avLst/>
          </a:prstGeom>
          <a:noFill/>
          <a:ln w="9525">
            <a:noFill/>
            <a:miter lim="800000"/>
            <a:headEnd/>
            <a:tailEnd/>
          </a:ln>
          <a:effectLst/>
        </p:spPr>
      </p:pic>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906875" y="2620255"/>
            <a:ext cx="3934067" cy="1809505"/>
          </a:xfrm>
          <a:prstGeom prst="rect">
            <a:avLst/>
          </a:prstGeom>
        </p:spPr>
        <p:txBody>
          <a:bodyPr>
            <a:norm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Orbit ES-L1,</a:t>
            </a:r>
            <a:r>
              <a:rPr kumimoji="0" lang="en-CA"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GEO, HEO, SSO have the best Success Rate</a:t>
            </a:r>
            <a:endParaRPr kumimoji="0" lang="en-US" sz="2400" b="0" i="0" u="none" strike="noStrike" kern="1200" cap="none" spc="0" normalizeH="0" baseline="0" noProof="0" dirty="0">
              <a:ln>
                <a:noFill/>
              </a:ln>
              <a:solidFill>
                <a:srgbClr val="0070C0"/>
              </a:solidFill>
              <a:effectLst/>
              <a:uLnTx/>
              <a:uFillTx/>
              <a:latin typeface="Arial Rounded MT Bold" pitchFamily="34" charset="0"/>
              <a:ea typeface="+mn-ea"/>
              <a:cs typeface="+mn-cs"/>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8673" name="Picture 1"/>
          <p:cNvPicPr>
            <a:picLocks noChangeAspect="1" noChangeArrowheads="1"/>
          </p:cNvPicPr>
          <p:nvPr/>
        </p:nvPicPr>
        <p:blipFill>
          <a:blip r:embed="rId3"/>
          <a:srcRect/>
          <a:stretch>
            <a:fillRect/>
          </a:stretch>
        </p:blipFill>
        <p:spPr bwMode="auto">
          <a:xfrm>
            <a:off x="662435" y="3175517"/>
            <a:ext cx="10440994" cy="2850056"/>
          </a:xfrm>
          <a:prstGeom prst="rect">
            <a:avLst/>
          </a:prstGeom>
          <a:noFill/>
          <a:ln w="9525">
            <a:noFill/>
            <a:miter lim="800000"/>
            <a:headEnd/>
            <a:tailEnd/>
          </a:ln>
          <a:effectLst/>
        </p:spPr>
      </p:pic>
      <p:sp>
        <p:nvSpPr>
          <p:cNvPr id="8" name="Content Placeholder 2">
            <a:extLst>
              <a:ext uri="{FF2B5EF4-FFF2-40B4-BE49-F238E27FC236}">
                <a16:creationId xmlns:a16="http://schemas.microsoft.com/office/drawing/2014/main" xmlns="" id="{373827F3-F386-AA4E-80ED-D86DEF8C158D}"/>
              </a:ext>
            </a:extLst>
          </p:cNvPr>
          <p:cNvSpPr txBox="1">
            <a:spLocks/>
          </p:cNvSpPr>
          <p:nvPr/>
        </p:nvSpPr>
        <p:spPr>
          <a:xfrm>
            <a:off x="985164" y="1736592"/>
            <a:ext cx="9731309" cy="1262103"/>
          </a:xfrm>
          <a:prstGeom prst="rect">
            <a:avLst/>
          </a:prstGeom>
        </p:spPr>
        <p:txBody>
          <a:bodyPr>
            <a:normAutofit fontScale="92500"/>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The</a:t>
            </a:r>
            <a:r>
              <a:rPr kumimoji="0" lang="en-CA"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plot shows that in the LE) orbit the Success appears related to the number of flights. However, there is not relationship between flight number and successful rate in GTO orbit</a:t>
            </a:r>
            <a:endParaRPr kumimoji="0" lang="en-US" sz="2400" b="0" i="0" u="none" strike="noStrike" kern="1200" cap="none" spc="0" normalizeH="0" baseline="0" noProof="0" dirty="0">
              <a:ln>
                <a:noFill/>
              </a:ln>
              <a:solidFill>
                <a:srgbClr val="0070C0"/>
              </a:solidFill>
              <a:effectLst/>
              <a:uLnTx/>
              <a:uFillTx/>
              <a:latin typeface="Arial Rounded MT Bold" pitchFamily="34" charset="0"/>
              <a:ea typeface="+mn-ea"/>
              <a:cs typeface="+mn-cs"/>
            </a:endParaRPr>
          </a:p>
        </p:txBody>
      </p:sp>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985164" y="1736593"/>
            <a:ext cx="9731309" cy="1083448"/>
          </a:xfrm>
          <a:prstGeom prst="rect">
            <a:avLst/>
          </a:prstGeom>
        </p:spPr>
        <p:txBody>
          <a:bodyPr>
            <a:normAutofit lnSpcReduction="10000"/>
          </a:bodyPr>
          <a:lstStyle/>
          <a:p>
            <a:pPr marL="228600" lvl="0" indent="-228600">
              <a:spcBef>
                <a:spcPts val="1400"/>
              </a:spcBef>
              <a:buFont typeface="Arial" panose="020B0604020202020204" pitchFamily="34" charset="0"/>
              <a:buChar char="•"/>
            </a:pPr>
            <a:r>
              <a:rPr kumimoji="0" lang="en-CA"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The</a:t>
            </a:r>
            <a:r>
              <a:rPr kumimoji="0" lang="en-CA"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plot shows that </a:t>
            </a:r>
            <a:r>
              <a:rPr lang="en-US" sz="2400" dirty="0" smtClean="0">
                <a:solidFill>
                  <a:srgbClr val="0070C0"/>
                </a:solidFill>
                <a:latin typeface="Arial Rounded MT Bold" pitchFamily="34" charset="0"/>
              </a:rPr>
              <a:t>with heavy payloads, the successful landing are more </a:t>
            </a:r>
            <a:r>
              <a:rPr lang="en-US" sz="2400" dirty="0" smtClean="0">
                <a:solidFill>
                  <a:srgbClr val="0070C0"/>
                </a:solidFill>
                <a:latin typeface="Arial Rounded MT Bold" pitchFamily="34" charset="0"/>
              </a:rPr>
              <a:t>for LEO and </a:t>
            </a:r>
            <a:r>
              <a:rPr lang="en-US" sz="2400" dirty="0" smtClean="0">
                <a:solidFill>
                  <a:srgbClr val="0070C0"/>
                </a:solidFill>
                <a:latin typeface="Arial Rounded MT Bold" pitchFamily="34" charset="0"/>
              </a:rPr>
              <a:t>ISS orbits</a:t>
            </a:r>
            <a:r>
              <a:rPr lang="en-US" sz="2400" dirty="0" smtClean="0">
                <a:solidFill>
                  <a:srgbClr val="0070C0"/>
                </a:solidFill>
                <a:latin typeface="Arial Rounded MT Bold" pitchFamily="34" charset="0"/>
              </a:rPr>
              <a:t>. However, there is not clear relationship on GTO orbits</a:t>
            </a:r>
            <a:endParaRPr lang="en-US" sz="2400" dirty="0">
              <a:solidFill>
                <a:srgbClr val="0070C0"/>
              </a:solidFill>
              <a:latin typeface="Arial Rounded MT Bold" pitchFamily="34" charset="0"/>
            </a:endParaRPr>
          </a:p>
        </p:txBody>
      </p:sp>
      <p:pic>
        <p:nvPicPr>
          <p:cNvPr id="27649" name="Picture 1"/>
          <p:cNvPicPr>
            <a:picLocks noChangeAspect="1" noChangeArrowheads="1"/>
          </p:cNvPicPr>
          <p:nvPr/>
        </p:nvPicPr>
        <p:blipFill>
          <a:blip r:embed="rId3"/>
          <a:srcRect/>
          <a:stretch>
            <a:fillRect/>
          </a:stretch>
        </p:blipFill>
        <p:spPr bwMode="auto">
          <a:xfrm>
            <a:off x="985164" y="2998695"/>
            <a:ext cx="9966191" cy="2865513"/>
          </a:xfrm>
          <a:prstGeom prst="rect">
            <a:avLst/>
          </a:prstGeom>
          <a:noFill/>
          <a:ln w="9525">
            <a:noFill/>
            <a:miter lim="800000"/>
            <a:headEnd/>
            <a:tailEnd/>
          </a:ln>
          <a:effectLst/>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23</a:t>
            </a:fld>
            <a:endParaRPr lang="en-US"/>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6625" name="Picture 1"/>
          <p:cNvPicPr>
            <a:picLocks noChangeAspect="1" noChangeArrowheads="1"/>
          </p:cNvPicPr>
          <p:nvPr/>
        </p:nvPicPr>
        <p:blipFill>
          <a:blip r:embed="rId3"/>
          <a:srcRect/>
          <a:stretch>
            <a:fillRect/>
          </a:stretch>
        </p:blipFill>
        <p:spPr bwMode="auto">
          <a:xfrm>
            <a:off x="5009989" y="1559859"/>
            <a:ext cx="6447983" cy="4465714"/>
          </a:xfrm>
          <a:prstGeom prst="rect">
            <a:avLst/>
          </a:prstGeom>
          <a:noFill/>
          <a:ln w="9525">
            <a:noFill/>
            <a:miter lim="800000"/>
            <a:headEnd/>
            <a:tailEnd/>
          </a:ln>
          <a:effectLst/>
        </p:spPr>
      </p:pic>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906875" y="2143845"/>
            <a:ext cx="3934067" cy="2285915"/>
          </a:xfrm>
          <a:prstGeom prst="rect">
            <a:avLst/>
          </a:prstGeom>
        </p:spPr>
        <p:txBody>
          <a:bodyPr>
            <a:normAutofit/>
          </a:bodyPr>
          <a:lstStyle/>
          <a:p>
            <a:pPr marL="228600" marR="0" lvl="0" indent="-228600" algn="l" defTabSz="914400" rtl="0" eaLnBrk="1" fontAlgn="auto" latinLnBrk="0" hangingPunct="1">
              <a:lnSpc>
                <a:spcPct val="100000"/>
              </a:lnSpc>
              <a:spcBef>
                <a:spcPts val="1400"/>
              </a:spcBef>
              <a:spcAft>
                <a:spcPts val="0"/>
              </a:spcAft>
              <a:buClrTx/>
              <a:buSzTx/>
              <a:tabLst/>
              <a:defRPr/>
            </a:pPr>
            <a:r>
              <a:rPr kumimoji="0" lang="en-CA"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We can observe that the trend of success</a:t>
            </a:r>
            <a:r>
              <a:rPr kumimoji="0" lang="en-CA"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rate is   increasing  after 2013</a:t>
            </a:r>
            <a:endParaRPr kumimoji="0" lang="en-US" sz="2400" b="0" i="0" u="none" strike="noStrike" kern="1200" cap="none" spc="0" normalizeH="0" baseline="0" noProof="0" dirty="0">
              <a:ln>
                <a:noFill/>
              </a:ln>
              <a:solidFill>
                <a:srgbClr val="0070C0"/>
              </a:solidFill>
              <a:effectLst/>
              <a:uLnTx/>
              <a:uFillTx/>
              <a:latin typeface="Arial Rounded MT Bold" pitchFamily="34" charset="0"/>
              <a:ea typeface="+mn-ea"/>
              <a:cs typeface="+mn-cs"/>
            </a:endParaRPr>
          </a:p>
        </p:txBody>
      </p:sp>
    </p:spTree>
    <p:extLst>
      <p:ext uri="{BB962C8B-B14F-4D97-AF65-F5344CB8AC3E}">
        <p14:creationId xmlns:p14="http://schemas.microsoft.com/office/powerpoint/2010/main" xmlns=""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6906340" cy="4351338"/>
          </a:xfrm>
          <a:prstGeom prst="rect">
            <a:avLst/>
          </a:prstGeom>
        </p:spPr>
        <p:txBody>
          <a:bodyPr>
            <a:normAutofit/>
          </a:bodyPr>
          <a:lstStyle/>
          <a:p>
            <a:pPr>
              <a:lnSpc>
                <a:spcPct val="100000"/>
              </a:lnSpc>
              <a:spcBef>
                <a:spcPts val="1400"/>
              </a:spcBef>
            </a:pPr>
            <a:r>
              <a:rPr lang="en-US" sz="2400" dirty="0" smtClean="0">
                <a:solidFill>
                  <a:srgbClr val="0070C0"/>
                </a:solidFill>
                <a:latin typeface="Arial Rounded MT Bold" pitchFamily="34" charset="0"/>
              </a:rPr>
              <a:t>SQL Query for finding </a:t>
            </a:r>
            <a:r>
              <a:rPr lang="en-US" sz="2400" dirty="0">
                <a:solidFill>
                  <a:srgbClr val="0070C0"/>
                </a:solidFill>
                <a:latin typeface="Arial Rounded MT Bold" pitchFamily="34" charset="0"/>
              </a:rPr>
              <a:t>the names of the unique launch </a:t>
            </a:r>
            <a:r>
              <a:rPr lang="en-US" sz="2400" dirty="0" smtClean="0">
                <a:solidFill>
                  <a:srgbClr val="0070C0"/>
                </a:solidFill>
                <a:latin typeface="Arial Rounded MT Bold" pitchFamily="34" charset="0"/>
              </a:rPr>
              <a:t>sites: </a:t>
            </a:r>
          </a:p>
          <a:p>
            <a:pPr lvl="1">
              <a:lnSpc>
                <a:spcPct val="100000"/>
              </a:lnSpc>
              <a:spcBef>
                <a:spcPts val="1400"/>
              </a:spcBef>
              <a:buNone/>
            </a:pPr>
            <a:r>
              <a:rPr lang="en-US" sz="1800" dirty="0" smtClean="0">
                <a:solidFill>
                  <a:srgbClr val="0070C0"/>
                </a:solidFill>
                <a:latin typeface="Arial Rounded MT Bold" pitchFamily="34" charset="0"/>
              </a:rPr>
              <a:t>SELECT DISTINCT (LAUNCH_SITE) </a:t>
            </a:r>
            <a:r>
              <a:rPr lang="en-US" sz="1800" dirty="0" smtClean="0">
                <a:solidFill>
                  <a:srgbClr val="0070C0"/>
                </a:solidFill>
                <a:latin typeface="Arial Rounded MT Bold" pitchFamily="34" charset="0"/>
              </a:rPr>
              <a:t/>
            </a:r>
            <a:br>
              <a:rPr lang="en-US" sz="1800" dirty="0" smtClean="0">
                <a:solidFill>
                  <a:srgbClr val="0070C0"/>
                </a:solidFill>
                <a:latin typeface="Arial Rounded MT Bold" pitchFamily="34" charset="0"/>
              </a:rPr>
            </a:br>
            <a:r>
              <a:rPr lang="en-US" sz="1800" dirty="0" smtClean="0">
                <a:solidFill>
                  <a:srgbClr val="0070C0"/>
                </a:solidFill>
                <a:latin typeface="Arial Rounded MT Bold" pitchFamily="34" charset="0"/>
              </a:rPr>
              <a:t>  FROM </a:t>
            </a:r>
            <a:r>
              <a:rPr lang="en-US" sz="1800" dirty="0" smtClean="0">
                <a:solidFill>
                  <a:srgbClr val="0070C0"/>
                </a:solidFill>
                <a:latin typeface="Arial Rounded MT Bold" pitchFamily="34" charset="0"/>
              </a:rPr>
              <a:t>XTK78082.SPACEXTBL</a:t>
            </a:r>
            <a:r>
              <a:rPr lang="en-US" sz="1800" dirty="0" smtClean="0">
                <a:solidFill>
                  <a:srgbClr val="0070C0"/>
                </a:solidFill>
                <a:latin typeface="Arial Rounded MT Bold" pitchFamily="34" charset="0"/>
              </a:rPr>
              <a:t>;</a:t>
            </a:r>
            <a:endParaRPr lang="en-US" sz="1800" dirty="0">
              <a:solidFill>
                <a:srgbClr val="0070C0"/>
              </a:solidFill>
              <a:latin typeface="Arial Rounded MT Bold" pitchFamily="34" charset="0"/>
            </a:endParaRPr>
          </a:p>
          <a:p>
            <a:pPr>
              <a:lnSpc>
                <a:spcPct val="100000"/>
              </a:lnSpc>
              <a:spcBef>
                <a:spcPts val="1400"/>
              </a:spcBef>
            </a:pPr>
            <a:r>
              <a:rPr lang="en-US" sz="2400" dirty="0" smtClean="0">
                <a:solidFill>
                  <a:srgbClr val="0070C0"/>
                </a:solidFill>
                <a:latin typeface="Arial Rounded MT Bold" pitchFamily="34" charset="0"/>
              </a:rPr>
              <a:t>Query Explanation</a:t>
            </a:r>
          </a:p>
          <a:p>
            <a:pPr lvl="1">
              <a:lnSpc>
                <a:spcPct val="100000"/>
              </a:lnSpc>
              <a:spcBef>
                <a:spcPts val="1400"/>
              </a:spcBef>
              <a:buNone/>
            </a:pPr>
            <a:r>
              <a:rPr lang="en-CA" sz="1800" dirty="0" smtClean="0">
                <a:solidFill>
                  <a:srgbClr val="0070C0"/>
                </a:solidFill>
                <a:latin typeface="Arial Rounded MT Bold" pitchFamily="34" charset="0"/>
              </a:rPr>
              <a:t>Using the key word </a:t>
            </a:r>
            <a:r>
              <a:rPr lang="en-CA" sz="1800" i="1" dirty="0" smtClean="0">
                <a:solidFill>
                  <a:srgbClr val="0070C0"/>
                </a:solidFill>
                <a:latin typeface="Arial Rounded MT Bold" pitchFamily="34" charset="0"/>
              </a:rPr>
              <a:t>DISTINCT</a:t>
            </a:r>
            <a:r>
              <a:rPr lang="en-CA" sz="1800" dirty="0" smtClean="0">
                <a:solidFill>
                  <a:srgbClr val="0070C0"/>
                </a:solidFill>
                <a:latin typeface="Arial Rounded MT Bold" pitchFamily="34" charset="0"/>
              </a:rPr>
              <a:t> </a:t>
            </a:r>
            <a:r>
              <a:rPr lang="en-CA" sz="1800" dirty="0" smtClean="0">
                <a:solidFill>
                  <a:srgbClr val="0070C0"/>
                </a:solidFill>
                <a:latin typeface="Arial Rounded MT Bold" pitchFamily="34" charset="0"/>
              </a:rPr>
              <a:t> in the query means that it will only show Unique values in the </a:t>
            </a:r>
            <a:r>
              <a:rPr lang="en-US" sz="1800" i="1" dirty="0" smtClean="0">
                <a:solidFill>
                  <a:srgbClr val="0070C0"/>
                </a:solidFill>
                <a:latin typeface="Arial Rounded MT Bold" pitchFamily="34" charset="0"/>
              </a:rPr>
              <a:t>LAUNCH_SITE</a:t>
            </a:r>
            <a:r>
              <a:rPr lang="en-US" sz="1800" dirty="0" smtClean="0">
                <a:solidFill>
                  <a:srgbClr val="0070C0"/>
                </a:solidFill>
                <a:latin typeface="Arial Rounded MT Bold" pitchFamily="34" charset="0"/>
              </a:rPr>
              <a:t> column form table </a:t>
            </a:r>
            <a:r>
              <a:rPr lang="en-US" sz="1800" i="1" dirty="0" smtClean="0">
                <a:solidFill>
                  <a:srgbClr val="0070C0"/>
                </a:solidFill>
                <a:latin typeface="Arial Rounded MT Bold" pitchFamily="34" charset="0"/>
              </a:rPr>
              <a:t>XTK78082.SPACEXTBL</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5603" name="Picture 3"/>
          <p:cNvPicPr>
            <a:picLocks noChangeAspect="1" noChangeArrowheads="1"/>
          </p:cNvPicPr>
          <p:nvPr/>
        </p:nvPicPr>
        <p:blipFill>
          <a:blip r:embed="rId3"/>
          <a:srcRect/>
          <a:stretch>
            <a:fillRect/>
          </a:stretch>
        </p:blipFill>
        <p:spPr bwMode="auto">
          <a:xfrm>
            <a:off x="7768560" y="2366683"/>
            <a:ext cx="3204242" cy="3465498"/>
          </a:xfrm>
          <a:prstGeom prst="rect">
            <a:avLst/>
          </a:prstGeom>
          <a:noFill/>
          <a:ln w="9525">
            <a:noFill/>
            <a:miter lim="800000"/>
            <a:headEnd/>
            <a:tailEnd/>
          </a:ln>
          <a:effectLst/>
        </p:spPr>
      </p:pic>
      <p:sp>
        <p:nvSpPr>
          <p:cNvPr id="8" name="Rectangle 7"/>
          <p:cNvSpPr/>
          <p:nvPr/>
        </p:nvSpPr>
        <p:spPr>
          <a:xfrm>
            <a:off x="8207790" y="1825625"/>
            <a:ext cx="2248372" cy="369332"/>
          </a:xfrm>
          <a:prstGeom prst="rect">
            <a:avLst/>
          </a:prstGeom>
        </p:spPr>
        <p:txBody>
          <a:bodyPr wrap="none">
            <a:spAutoFit/>
          </a:bodyPr>
          <a:lstStyle/>
          <a:p>
            <a:pPr>
              <a:lnSpc>
                <a:spcPct val="100000"/>
              </a:lnSpc>
              <a:spcBef>
                <a:spcPts val="1400"/>
              </a:spcBef>
            </a:pPr>
            <a:r>
              <a:rPr lang="en-CA" dirty="0" smtClean="0">
                <a:solidFill>
                  <a:srgbClr val="0070C0"/>
                </a:solidFill>
                <a:latin typeface="Arial Rounded MT Bold" pitchFamily="34" charset="0"/>
              </a:rPr>
              <a:t>SQL query results </a:t>
            </a:r>
            <a:endParaRPr lang="en-US" dirty="0" smtClean="0">
              <a:solidFill>
                <a:srgbClr val="0070C0"/>
              </a:solidFill>
              <a:latin typeface="Arial Rounded MT Bold" pitchFamily="34" charset="0"/>
            </a:endParaRPr>
          </a:p>
        </p:txBody>
      </p:sp>
    </p:spTree>
    <p:extLst>
      <p:ext uri="{BB962C8B-B14F-4D97-AF65-F5344CB8AC3E}">
        <p14:creationId xmlns:p14="http://schemas.microsoft.com/office/powerpoint/2010/main" xmlns=""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885270" y="1490703"/>
            <a:ext cx="10218157" cy="2761743"/>
          </a:xfrm>
          <a:prstGeom prst="rect">
            <a:avLst/>
          </a:prstGeom>
        </p:spPr>
        <p:txBody>
          <a:bodyPr>
            <a:norm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SQL Query for launch site name</a:t>
            </a:r>
            <a:r>
              <a:rPr kumimoji="0" lang="en-US"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begin with ‘CCA’</a:t>
            </a: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p>
          <a:p>
            <a:pPr marL="685800" lvl="1" indent="-228600">
              <a:spcBef>
                <a:spcPts val="1400"/>
              </a:spcBef>
            </a:pPr>
            <a:r>
              <a:rPr lang="en-US" dirty="0" smtClean="0">
                <a:solidFill>
                  <a:srgbClr val="0070C0"/>
                </a:solidFill>
                <a:latin typeface="Arial Rounded MT Bold" pitchFamily="34" charset="0"/>
              </a:rPr>
              <a:t>SELECT * FROM XTK78082.SPACEXTBL </a:t>
            </a:r>
            <a:r>
              <a:rPr lang="en-US" dirty="0" smtClean="0">
                <a:solidFill>
                  <a:srgbClr val="0070C0"/>
                </a:solidFill>
                <a:latin typeface="Arial Rounded MT Bold" pitchFamily="34" charset="0"/>
              </a:rPr>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WHERE LAUNCH_SITE LIKE 'CCA%' LIMIT 5;</a:t>
            </a:r>
            <a:endParaRPr kumimoji="0" lang="en-US"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Query Explanation</a:t>
            </a:r>
          </a:p>
          <a:p>
            <a:pPr marL="685800" marR="0" lvl="1" indent="-22860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Using the keyword </a:t>
            </a:r>
            <a:r>
              <a:rPr kumimoji="0" lang="en-CA"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LIMIT</a:t>
            </a:r>
            <a:r>
              <a:rPr kumimoji="0" lang="en-CA" sz="1800" b="0" i="1" u="none" strike="noStrike" kern="1200" cap="none" spc="0" normalizeH="0" noProof="0" dirty="0" smtClean="0">
                <a:ln>
                  <a:noFill/>
                </a:ln>
                <a:solidFill>
                  <a:srgbClr val="0070C0"/>
                </a:solidFill>
                <a:effectLst/>
                <a:uLnTx/>
                <a:uFillTx/>
                <a:latin typeface="Arial Rounded MT Bold" pitchFamily="34" charset="0"/>
                <a:ea typeface="+mn-ea"/>
                <a:cs typeface="+mn-cs"/>
              </a:rPr>
              <a:t> 5</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 in the query means that it will only show 5records from </a:t>
            </a:r>
            <a:r>
              <a:rPr kumimoji="0" lang="en-US"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table </a:t>
            </a: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XTK78082.SPACEXTBL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and </a:t>
            </a: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 LIKE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keyword</a:t>
            </a: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has a wild card with the words</a:t>
            </a:r>
            <a:r>
              <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rPr>
              <a:t> ‘CCA%’</a:t>
            </a:r>
            <a:endPar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endParaRPr>
          </a:p>
        </p:txBody>
      </p:sp>
      <p:pic>
        <p:nvPicPr>
          <p:cNvPr id="24577" name="Picture 1"/>
          <p:cNvPicPr>
            <a:picLocks noChangeAspect="1" noChangeArrowheads="1"/>
          </p:cNvPicPr>
          <p:nvPr/>
        </p:nvPicPr>
        <p:blipFill>
          <a:blip r:embed="rId3"/>
          <a:srcRect/>
          <a:stretch>
            <a:fillRect/>
          </a:stretch>
        </p:blipFill>
        <p:spPr bwMode="auto">
          <a:xfrm>
            <a:off x="770011" y="4379899"/>
            <a:ext cx="10687961" cy="2047312"/>
          </a:xfrm>
          <a:prstGeom prst="rect">
            <a:avLst/>
          </a:prstGeom>
          <a:noFill/>
          <a:ln w="9525">
            <a:noFill/>
            <a:miter lim="800000"/>
            <a:headEnd/>
            <a:tailEnd/>
          </a:ln>
          <a:effectLst/>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885270" y="1490703"/>
            <a:ext cx="10218157" cy="3158137"/>
          </a:xfrm>
          <a:prstGeom prst="rect">
            <a:avLst/>
          </a:prstGeom>
        </p:spPr>
        <p:txBody>
          <a:bodyPr>
            <a:normAutofit lnSpcReduction="10000"/>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SQL Query for total payload Mass</a:t>
            </a:r>
            <a:r>
              <a:rPr kumimoji="0" lang="en-US"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by Customer NASA (CRS)</a:t>
            </a:r>
            <a:endPar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endParaRPr>
          </a:p>
          <a:p>
            <a:pPr marL="685800" lvl="1" indent="-228600">
              <a:spcBef>
                <a:spcPts val="1400"/>
              </a:spcBef>
            </a:pPr>
            <a:r>
              <a:rPr lang="en-US" dirty="0" smtClean="0">
                <a:solidFill>
                  <a:srgbClr val="0070C0"/>
                </a:solidFill>
                <a:latin typeface="Arial Rounded MT Bold" pitchFamily="34" charset="0"/>
              </a:rPr>
              <a:t>SELECT </a:t>
            </a:r>
            <a:r>
              <a:rPr lang="en-US" dirty="0" smtClean="0">
                <a:solidFill>
                  <a:srgbClr val="0070C0"/>
                </a:solidFill>
                <a:latin typeface="Arial Rounded MT Bold" pitchFamily="34" charset="0"/>
              </a:rPr>
              <a:t> SUM(PAYLOAD_MASS</a:t>
            </a:r>
            <a:r>
              <a:rPr lang="en-US" dirty="0" smtClean="0">
                <a:solidFill>
                  <a:srgbClr val="0070C0"/>
                </a:solidFill>
                <a:latin typeface="Arial Rounded MT Bold" pitchFamily="34" charset="0"/>
              </a:rPr>
              <a:t>__KG_) AS </a:t>
            </a:r>
            <a:r>
              <a:rPr lang="en-US" dirty="0" err="1" smtClean="0">
                <a:solidFill>
                  <a:srgbClr val="0070C0"/>
                </a:solidFill>
                <a:latin typeface="Arial Rounded MT Bold" pitchFamily="34" charset="0"/>
              </a:rPr>
              <a:t>Total_Payload_Mass</a:t>
            </a:r>
            <a:r>
              <a:rPr lang="en-US" dirty="0" smtClean="0">
                <a:solidFill>
                  <a:srgbClr val="0070C0"/>
                </a:solidFill>
                <a:latin typeface="Arial Rounded MT Bold" pitchFamily="34" charset="0"/>
              </a:rPr>
              <a:t>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FROM   XTK78082.SPACEXTBL   WHERE </a:t>
            </a:r>
            <a:r>
              <a:rPr lang="en-US" dirty="0" smtClean="0">
                <a:solidFill>
                  <a:srgbClr val="0070C0"/>
                </a:solidFill>
                <a:latin typeface="Arial Rounded MT Bold" pitchFamily="34" charset="0"/>
              </a:rPr>
              <a:t>CUSTOMER = 'NASA (CRS)';</a:t>
            </a:r>
            <a:endParaRPr kumimoji="0" lang="en-US"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Query Explanation</a:t>
            </a:r>
          </a:p>
          <a:p>
            <a:pPr marL="685800" lvl="1" indent="-228600">
              <a:spcBef>
                <a:spcPts val="1400"/>
              </a:spcBef>
            </a:pP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Using function </a:t>
            </a:r>
            <a:r>
              <a:rPr kumimoji="0" lang="en-CA"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SUM  </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in the query summates the total in the column </a:t>
            </a:r>
            <a:r>
              <a:rPr lang="en-US" i="1" dirty="0" smtClean="0">
                <a:solidFill>
                  <a:srgbClr val="0070C0"/>
                </a:solidFill>
                <a:latin typeface="Arial Rounded MT Bold" pitchFamily="34" charset="0"/>
              </a:rPr>
              <a:t>PAYLOAD_MASS__</a:t>
            </a:r>
            <a:r>
              <a:rPr lang="en-US" i="1" dirty="0" smtClean="0">
                <a:solidFill>
                  <a:srgbClr val="0070C0"/>
                </a:solidFill>
                <a:latin typeface="Arial Rounded MT Bold" pitchFamily="34" charset="0"/>
              </a:rPr>
              <a:t>KG_ </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 from </a:t>
            </a:r>
            <a:r>
              <a:rPr kumimoji="0" lang="en-US"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table </a:t>
            </a: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XTK78082.SPACEXTBL;</a:t>
            </a:r>
            <a:r>
              <a:rPr kumimoji="0" lang="en-US" sz="1800" b="0" i="1" u="none" strike="noStrike" kern="1200" cap="none" spc="0" normalizeH="0" noProof="0" dirty="0" smtClean="0">
                <a:ln>
                  <a:noFill/>
                </a:ln>
                <a:solidFill>
                  <a:srgbClr val="0070C0"/>
                </a:solidFill>
                <a:effectLst/>
                <a:uLnTx/>
                <a:uFillTx/>
                <a:latin typeface="Arial Rounded MT Bold" pitchFamily="34" charset="0"/>
                <a:ea typeface="+mn-ea"/>
                <a:cs typeface="+mn-cs"/>
              </a:rPr>
              <a:t>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 WHERE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clause</a:t>
            </a:r>
            <a:r>
              <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rPr>
              <a:t> set condition for only NASA (CRS) customers recodes be calculated. </a:t>
            </a:r>
            <a:endPar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endParaRPr>
          </a:p>
          <a:p>
            <a:pPr marL="228600" indent="-228600">
              <a:spcBef>
                <a:spcPts val="1400"/>
              </a:spcBef>
              <a:buFont typeface="Arial" pitchFamily="34" charset="0"/>
              <a:buChar char="•"/>
            </a:pPr>
            <a:r>
              <a:rPr lang="en-CA" sz="2400" dirty="0" smtClean="0">
                <a:solidFill>
                  <a:srgbClr val="0070C0"/>
                </a:solidFill>
                <a:latin typeface="Arial Rounded MT Bold" pitchFamily="34" charset="0"/>
              </a:rPr>
              <a:t>Query Result</a:t>
            </a:r>
            <a:endParaRPr lang="en-US" sz="2400" dirty="0" smtClean="0">
              <a:solidFill>
                <a:srgbClr val="0070C0"/>
              </a:solidFill>
              <a:latin typeface="Arial Rounded MT Bold" pitchFamily="34" charset="0"/>
            </a:endParaRPr>
          </a:p>
        </p:txBody>
      </p:sp>
      <p:pic>
        <p:nvPicPr>
          <p:cNvPr id="23553" name="Picture 1"/>
          <p:cNvPicPr>
            <a:picLocks noChangeAspect="1" noChangeArrowheads="1"/>
          </p:cNvPicPr>
          <p:nvPr/>
        </p:nvPicPr>
        <p:blipFill>
          <a:blip r:embed="rId3"/>
          <a:srcRect/>
          <a:stretch>
            <a:fillRect/>
          </a:stretch>
        </p:blipFill>
        <p:spPr bwMode="auto">
          <a:xfrm>
            <a:off x="3872192" y="4387583"/>
            <a:ext cx="3371850" cy="1828800"/>
          </a:xfrm>
          <a:prstGeom prst="rect">
            <a:avLst/>
          </a:prstGeom>
          <a:noFill/>
          <a:ln w="9525">
            <a:noFill/>
            <a:miter lim="800000"/>
            <a:headEnd/>
            <a:tailEnd/>
          </a:ln>
          <a:effectLst/>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27</a:t>
            </a:fld>
            <a:endParaRPr lang="en-US"/>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885270" y="1490703"/>
            <a:ext cx="10218157" cy="3158137"/>
          </a:xfrm>
          <a:prstGeom prst="rect">
            <a:avLst/>
          </a:prstGeom>
        </p:spPr>
        <p:txBody>
          <a:bodyPr>
            <a:normAutofit lnSpcReduction="10000"/>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SQL Query for average</a:t>
            </a:r>
            <a:r>
              <a:rPr kumimoji="0" lang="en-US"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payload Mass carried by F9 v1.1</a:t>
            </a:r>
            <a:endPar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endParaRPr>
          </a:p>
          <a:p>
            <a:pPr marL="685800" lvl="1" indent="-228600">
              <a:spcBef>
                <a:spcPts val="1400"/>
              </a:spcBef>
            </a:pPr>
            <a:r>
              <a:rPr lang="en-US" dirty="0" smtClean="0">
                <a:solidFill>
                  <a:srgbClr val="0070C0"/>
                </a:solidFill>
                <a:latin typeface="Arial Rounded MT Bold" pitchFamily="34" charset="0"/>
              </a:rPr>
              <a:t>SELECT AVG(PAYLOAD_MASS__KG_) AS </a:t>
            </a:r>
            <a:r>
              <a:rPr lang="en-US" dirty="0" smtClean="0">
                <a:solidFill>
                  <a:srgbClr val="0070C0"/>
                </a:solidFill>
                <a:latin typeface="Arial Rounded MT Bold" pitchFamily="34" charset="0"/>
              </a:rPr>
              <a:t>AVG_PAYLOAD_MASS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FROM </a:t>
            </a:r>
            <a:r>
              <a:rPr lang="en-US" dirty="0" smtClean="0">
                <a:solidFill>
                  <a:srgbClr val="0070C0"/>
                </a:solidFill>
                <a:latin typeface="Arial Rounded MT Bold" pitchFamily="34" charset="0"/>
              </a:rPr>
              <a:t>XTK78082.SPACEXTBL </a:t>
            </a:r>
            <a:r>
              <a:rPr lang="en-US" dirty="0" smtClean="0">
                <a:solidFill>
                  <a:srgbClr val="0070C0"/>
                </a:solidFill>
                <a:latin typeface="Arial Rounded MT Bold" pitchFamily="34" charset="0"/>
              </a:rPr>
              <a:t>WHERE </a:t>
            </a:r>
            <a:r>
              <a:rPr lang="en-US" dirty="0" smtClean="0">
                <a:solidFill>
                  <a:srgbClr val="0070C0"/>
                </a:solidFill>
                <a:latin typeface="Arial Rounded MT Bold" pitchFamily="34" charset="0"/>
              </a:rPr>
              <a:t>BOOSTER_VERSION = 'F9 v1.1' </a:t>
            </a:r>
          </a:p>
          <a:p>
            <a:pPr marL="228600" indent="-228600">
              <a:spcBef>
                <a:spcPts val="1400"/>
              </a:spcBef>
              <a:buFont typeface="Arial" pitchFamily="34" charset="0"/>
              <a:buChar char="•"/>
            </a:pPr>
            <a:r>
              <a:rPr lang="en-US" sz="2400" dirty="0" smtClean="0">
                <a:solidFill>
                  <a:srgbClr val="0070C0"/>
                </a:solidFill>
                <a:latin typeface="Arial Rounded MT Bold" pitchFamily="34" charset="0"/>
              </a:rPr>
              <a:t>Query Explanation</a:t>
            </a:r>
          </a:p>
          <a:p>
            <a:pPr marL="685800" lvl="1" indent="-228600">
              <a:spcBef>
                <a:spcPts val="1400"/>
              </a:spcBef>
            </a:pP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Using function </a:t>
            </a:r>
            <a:r>
              <a:rPr lang="en-CA" i="1" dirty="0" smtClean="0">
                <a:solidFill>
                  <a:srgbClr val="0070C0"/>
                </a:solidFill>
                <a:latin typeface="Arial Rounded MT Bold" pitchFamily="34" charset="0"/>
              </a:rPr>
              <a:t>AVG</a:t>
            </a:r>
            <a:r>
              <a:rPr kumimoji="0" lang="en-CA"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in the query calculate the average in the column </a:t>
            </a:r>
            <a:r>
              <a:rPr lang="en-US" i="1" dirty="0" smtClean="0">
                <a:solidFill>
                  <a:srgbClr val="0070C0"/>
                </a:solidFill>
                <a:latin typeface="Arial Rounded MT Bold" pitchFamily="34" charset="0"/>
              </a:rPr>
              <a:t>PAYLOAD_MASS__</a:t>
            </a:r>
            <a:r>
              <a:rPr lang="en-US" i="1" dirty="0" smtClean="0">
                <a:solidFill>
                  <a:srgbClr val="0070C0"/>
                </a:solidFill>
                <a:latin typeface="Arial Rounded MT Bold" pitchFamily="34" charset="0"/>
              </a:rPr>
              <a:t>KG_ </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 from </a:t>
            </a:r>
            <a:r>
              <a:rPr kumimoji="0" lang="en-US"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table </a:t>
            </a: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XTK78082.SPACEXTBL;</a:t>
            </a:r>
            <a:r>
              <a:rPr kumimoji="0" lang="en-US" sz="1800" b="0" i="1" u="none" strike="noStrike" kern="1200" cap="none" spc="0" normalizeH="0" noProof="0" dirty="0" smtClean="0">
                <a:ln>
                  <a:noFill/>
                </a:ln>
                <a:solidFill>
                  <a:srgbClr val="0070C0"/>
                </a:solidFill>
                <a:effectLst/>
                <a:uLnTx/>
                <a:uFillTx/>
                <a:latin typeface="Arial Rounded MT Bold" pitchFamily="34" charset="0"/>
                <a:ea typeface="+mn-ea"/>
                <a:cs typeface="+mn-cs"/>
              </a:rPr>
              <a:t>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 WHERE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clause</a:t>
            </a:r>
            <a:r>
              <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rPr>
              <a:t> set condition for only F9 v1.1 </a:t>
            </a:r>
            <a:r>
              <a:rPr kumimoji="0" lang="en-US" sz="1800" b="0" u="none" strike="noStrike" kern="1200" cap="none" spc="0" normalizeH="0" noProof="0" dirty="0" err="1" smtClean="0">
                <a:ln>
                  <a:noFill/>
                </a:ln>
                <a:solidFill>
                  <a:srgbClr val="0070C0"/>
                </a:solidFill>
                <a:effectLst/>
                <a:uLnTx/>
                <a:uFillTx/>
                <a:latin typeface="Arial Rounded MT Bold" pitchFamily="34" charset="0"/>
                <a:ea typeface="+mn-ea"/>
                <a:cs typeface="+mn-cs"/>
              </a:rPr>
              <a:t>Booster_version</a:t>
            </a:r>
            <a:r>
              <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rPr>
              <a:t> recodes be calculated. </a:t>
            </a:r>
            <a:endPar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endParaRPr>
          </a:p>
          <a:p>
            <a:pPr marL="228600" indent="-228600">
              <a:spcBef>
                <a:spcPts val="1400"/>
              </a:spcBef>
              <a:buFont typeface="Arial" pitchFamily="34" charset="0"/>
              <a:buChar char="•"/>
            </a:pPr>
            <a:r>
              <a:rPr lang="en-CA" sz="2400" dirty="0" smtClean="0">
                <a:solidFill>
                  <a:srgbClr val="0070C0"/>
                </a:solidFill>
                <a:latin typeface="Arial Rounded MT Bold" pitchFamily="34" charset="0"/>
              </a:rPr>
              <a:t>Query Result</a:t>
            </a:r>
            <a:endParaRPr lang="en-US" sz="2400" dirty="0" smtClean="0">
              <a:solidFill>
                <a:srgbClr val="0070C0"/>
              </a:solidFill>
              <a:latin typeface="Arial Rounded MT Bold" pitchFamily="34" charset="0"/>
            </a:endParaRPr>
          </a:p>
        </p:txBody>
      </p:sp>
      <p:pic>
        <p:nvPicPr>
          <p:cNvPr id="22529" name="Picture 1"/>
          <p:cNvPicPr>
            <a:picLocks noChangeAspect="1" noChangeArrowheads="1"/>
          </p:cNvPicPr>
          <p:nvPr/>
        </p:nvPicPr>
        <p:blipFill>
          <a:blip r:embed="rId3"/>
          <a:srcRect/>
          <a:stretch>
            <a:fillRect/>
          </a:stretch>
        </p:blipFill>
        <p:spPr bwMode="auto">
          <a:xfrm>
            <a:off x="4028835" y="4310063"/>
            <a:ext cx="2705100" cy="1762125"/>
          </a:xfrm>
          <a:prstGeom prst="rect">
            <a:avLst/>
          </a:prstGeom>
          <a:noFill/>
          <a:ln w="9525">
            <a:noFill/>
            <a:miter lim="800000"/>
            <a:headEnd/>
            <a:tailEnd/>
          </a:ln>
          <a:effectLst/>
        </p:spPr>
      </p:pic>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28</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885270" y="1490703"/>
            <a:ext cx="10218157" cy="3158137"/>
          </a:xfrm>
          <a:prstGeom prst="rect">
            <a:avLst/>
          </a:prstGeom>
        </p:spPr>
        <p:txBody>
          <a:bodyPr>
            <a:normAutofit lnSpcReduction="10000"/>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SQL Query for first successful ground landing date</a:t>
            </a:r>
          </a:p>
          <a:p>
            <a:pPr marL="685800" lvl="1" indent="-228600">
              <a:spcBef>
                <a:spcPts val="1400"/>
              </a:spcBef>
            </a:pPr>
            <a:r>
              <a:rPr lang="en-US" dirty="0" smtClean="0">
                <a:solidFill>
                  <a:srgbClr val="0070C0"/>
                </a:solidFill>
                <a:latin typeface="Arial Rounded MT Bold" pitchFamily="34" charset="0"/>
              </a:rPr>
              <a:t>SELECT MIN(DATE) FROM XTK78082.SPACEXTBL </a:t>
            </a:r>
            <a:r>
              <a:rPr lang="en-US" dirty="0" smtClean="0">
                <a:solidFill>
                  <a:srgbClr val="0070C0"/>
                </a:solidFill>
                <a:latin typeface="Arial Rounded MT Bold" pitchFamily="34" charset="0"/>
              </a:rPr>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WHERE LANDING__OUTCOME LIKE 'Success (ground pad)';</a:t>
            </a:r>
            <a:endParaRPr lang="en-US" dirty="0" smtClean="0">
              <a:solidFill>
                <a:srgbClr val="0070C0"/>
              </a:solidFill>
              <a:latin typeface="Arial Rounded MT Bold" pitchFamily="34" charset="0"/>
            </a:endParaRPr>
          </a:p>
          <a:p>
            <a:pPr marL="228600" indent="-228600">
              <a:spcBef>
                <a:spcPts val="1400"/>
              </a:spcBef>
              <a:buFont typeface="Arial" pitchFamily="34" charset="0"/>
              <a:buChar char="•"/>
            </a:pPr>
            <a:r>
              <a:rPr lang="en-US" sz="2400" dirty="0" smtClean="0">
                <a:solidFill>
                  <a:srgbClr val="0070C0"/>
                </a:solidFill>
                <a:latin typeface="Arial Rounded MT Bold" pitchFamily="34" charset="0"/>
              </a:rPr>
              <a:t>Query Explanation</a:t>
            </a:r>
          </a:p>
          <a:p>
            <a:pPr marL="685800" lvl="1" indent="-228600">
              <a:spcBef>
                <a:spcPts val="1400"/>
              </a:spcBef>
            </a:pP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Using function </a:t>
            </a:r>
            <a:r>
              <a:rPr lang="en-CA" i="1" dirty="0" smtClean="0">
                <a:solidFill>
                  <a:srgbClr val="0070C0"/>
                </a:solidFill>
                <a:latin typeface="Arial Rounded MT Bold" pitchFamily="34" charset="0"/>
              </a:rPr>
              <a:t>MIN</a:t>
            </a:r>
            <a:r>
              <a:rPr kumimoji="0" lang="en-CA"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in the query works out the </a:t>
            </a:r>
            <a:r>
              <a:rPr lang="en-CA" dirty="0" smtClean="0">
                <a:solidFill>
                  <a:srgbClr val="0070C0"/>
                </a:solidFill>
                <a:latin typeface="Arial Rounded MT Bold" pitchFamily="34" charset="0"/>
              </a:rPr>
              <a:t>minimum date in the column </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r>
              <a:rPr lang="en-US" i="1" dirty="0" smtClean="0">
                <a:solidFill>
                  <a:srgbClr val="0070C0"/>
                </a:solidFill>
                <a:latin typeface="Arial Rounded MT Bold" pitchFamily="34" charset="0"/>
              </a:rPr>
              <a:t>DATE </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b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b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from </a:t>
            </a:r>
            <a:r>
              <a:rPr kumimoji="0" lang="en-US"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table </a:t>
            </a: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XTK78082.SPACEXTBL;</a:t>
            </a:r>
            <a:r>
              <a:rPr kumimoji="0" lang="en-US" sz="1800" b="0" i="1" u="none" strike="noStrike" kern="1200" cap="none" spc="0" normalizeH="0" noProof="0" dirty="0" smtClean="0">
                <a:ln>
                  <a:noFill/>
                </a:ln>
                <a:solidFill>
                  <a:srgbClr val="0070C0"/>
                </a:solidFill>
                <a:effectLst/>
                <a:uLnTx/>
                <a:uFillTx/>
                <a:latin typeface="Arial Rounded MT Bold" pitchFamily="34" charset="0"/>
                <a:ea typeface="+mn-ea"/>
                <a:cs typeface="+mn-cs"/>
              </a:rPr>
              <a:t>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 WHERE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clause</a:t>
            </a:r>
            <a:r>
              <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rPr>
              <a:t> filters the dataset to only perform calculations on </a:t>
            </a:r>
            <a:r>
              <a:rPr kumimoji="0" lang="en-US" sz="1800" b="0" i="1" u="none" strike="noStrike" kern="1200" cap="none" spc="0" normalizeH="0" noProof="0" dirty="0" smtClean="0">
                <a:ln>
                  <a:noFill/>
                </a:ln>
                <a:solidFill>
                  <a:srgbClr val="0070C0"/>
                </a:solidFill>
                <a:effectLst/>
                <a:uLnTx/>
                <a:uFillTx/>
                <a:latin typeface="Arial Rounded MT Bold" pitchFamily="34" charset="0"/>
                <a:ea typeface="+mn-ea"/>
                <a:cs typeface="+mn-cs"/>
              </a:rPr>
              <a:t>LANDING__OUTCOME  </a:t>
            </a:r>
            <a:r>
              <a:rPr lang="en-US" dirty="0" smtClean="0">
                <a:solidFill>
                  <a:srgbClr val="0070C0"/>
                </a:solidFill>
                <a:latin typeface="Arial Rounded MT Bold" pitchFamily="34" charset="0"/>
              </a:rPr>
              <a:t>Success ground landing. </a:t>
            </a:r>
            <a:endPar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endParaRPr>
          </a:p>
          <a:p>
            <a:pPr marL="228600" indent="-228600">
              <a:spcBef>
                <a:spcPts val="1400"/>
              </a:spcBef>
              <a:buFont typeface="Arial" pitchFamily="34" charset="0"/>
              <a:buChar char="•"/>
            </a:pPr>
            <a:r>
              <a:rPr lang="en-CA" sz="2400" dirty="0" smtClean="0">
                <a:solidFill>
                  <a:srgbClr val="0070C0"/>
                </a:solidFill>
                <a:latin typeface="Arial Rounded MT Bold" pitchFamily="34" charset="0"/>
              </a:rPr>
              <a:t>Query Result</a:t>
            </a:r>
            <a:endParaRPr lang="en-US" sz="2400" dirty="0" smtClean="0">
              <a:solidFill>
                <a:srgbClr val="0070C0"/>
              </a:solidFill>
              <a:latin typeface="Arial Rounded MT Bold" pitchFamily="34" charset="0"/>
            </a:endParaRPr>
          </a:p>
        </p:txBody>
      </p:sp>
      <p:pic>
        <p:nvPicPr>
          <p:cNvPr id="21505" name="Picture 1"/>
          <p:cNvPicPr>
            <a:picLocks noChangeAspect="1" noChangeArrowheads="1"/>
          </p:cNvPicPr>
          <p:nvPr/>
        </p:nvPicPr>
        <p:blipFill>
          <a:blip r:embed="rId3"/>
          <a:srcRect/>
          <a:stretch>
            <a:fillRect/>
          </a:stretch>
        </p:blipFill>
        <p:spPr bwMode="auto">
          <a:xfrm>
            <a:off x="4159424" y="4510528"/>
            <a:ext cx="1552575" cy="1371600"/>
          </a:xfrm>
          <a:prstGeom prst="rect">
            <a:avLst/>
          </a:prstGeom>
          <a:noFill/>
          <a:ln w="9525">
            <a:noFill/>
            <a:miter lim="800000"/>
            <a:headEnd/>
            <a:tailEnd/>
          </a:ln>
          <a:effectLst/>
        </p:spPr>
      </p:pic>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29</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885271" y="1490703"/>
            <a:ext cx="9219233" cy="3596127"/>
          </a:xfrm>
          <a:prstGeom prst="rect">
            <a:avLst/>
          </a:prstGeom>
        </p:spPr>
        <p:txBody>
          <a:bodyPr>
            <a:norm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SQL Query for requiring question</a:t>
            </a:r>
          </a:p>
          <a:p>
            <a:pPr marL="685800" lvl="1" indent="-228600">
              <a:spcBef>
                <a:spcPts val="1400"/>
              </a:spcBef>
            </a:pPr>
            <a:r>
              <a:rPr lang="en-US" dirty="0" smtClean="0">
                <a:solidFill>
                  <a:srgbClr val="0070C0"/>
                </a:solidFill>
                <a:latin typeface="Arial Rounded MT Bold" pitchFamily="34" charset="0"/>
              </a:rPr>
              <a:t>SELECT BOOSTER_VERSION FROM XTK78082.SPACEXTBL </a:t>
            </a:r>
            <a:r>
              <a:rPr lang="en-US" dirty="0" smtClean="0">
                <a:solidFill>
                  <a:srgbClr val="0070C0"/>
                </a:solidFill>
                <a:latin typeface="Arial Rounded MT Bold" pitchFamily="34" charset="0"/>
              </a:rPr>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WHERE </a:t>
            </a:r>
            <a:r>
              <a:rPr lang="en-US" dirty="0" smtClean="0">
                <a:solidFill>
                  <a:srgbClr val="0070C0"/>
                </a:solidFill>
                <a:latin typeface="Arial Rounded MT Bold" pitchFamily="34" charset="0"/>
              </a:rPr>
              <a:t>LANDING__OUTCOME = 'Success (drone ship)' </a:t>
            </a:r>
            <a:r>
              <a:rPr lang="en-US" dirty="0" smtClean="0">
                <a:solidFill>
                  <a:srgbClr val="0070C0"/>
                </a:solidFill>
                <a:latin typeface="Arial Rounded MT Bold" pitchFamily="34" charset="0"/>
              </a:rPr>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AND </a:t>
            </a:r>
            <a:r>
              <a:rPr lang="en-US" dirty="0" smtClean="0">
                <a:solidFill>
                  <a:srgbClr val="0070C0"/>
                </a:solidFill>
                <a:latin typeface="Arial Rounded MT Bold" pitchFamily="34" charset="0"/>
              </a:rPr>
              <a:t>PAYLOAD_MASS__KG_ &lt; 6000 AND PAYLOAD_MASS__KG_ &gt;4000;</a:t>
            </a:r>
            <a:endParaRPr lang="en-US" dirty="0" smtClean="0">
              <a:solidFill>
                <a:srgbClr val="0070C0"/>
              </a:solidFill>
              <a:latin typeface="Arial Rounded MT Bold" pitchFamily="34" charset="0"/>
            </a:endParaRPr>
          </a:p>
          <a:p>
            <a:pPr marL="228600" indent="-228600">
              <a:spcBef>
                <a:spcPts val="1400"/>
              </a:spcBef>
              <a:buFont typeface="Arial" pitchFamily="34" charset="0"/>
              <a:buChar char="•"/>
            </a:pPr>
            <a:r>
              <a:rPr lang="en-US" sz="2400" dirty="0" smtClean="0">
                <a:solidFill>
                  <a:srgbClr val="0070C0"/>
                </a:solidFill>
                <a:latin typeface="Arial Rounded MT Bold" pitchFamily="34" charset="0"/>
              </a:rPr>
              <a:t>Query Explanation</a:t>
            </a:r>
          </a:p>
          <a:p>
            <a:pPr marL="685800" lvl="1" indent="-228600">
              <a:spcBef>
                <a:spcPts val="1400"/>
              </a:spcBef>
            </a:pPr>
            <a:r>
              <a:rPr kumimoji="0" lang="en-US"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WHERE  </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clause</a:t>
            </a:r>
            <a:r>
              <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rPr>
              <a:t> filters the dataset to only perform calculations on </a:t>
            </a:r>
            <a:r>
              <a:rPr kumimoji="0" lang="en-US" sz="1800" b="0" i="1" u="none" strike="noStrike" kern="1200" cap="none" spc="0" normalizeH="0" noProof="0" dirty="0" smtClean="0">
                <a:ln>
                  <a:noFill/>
                </a:ln>
                <a:solidFill>
                  <a:srgbClr val="0070C0"/>
                </a:solidFill>
                <a:effectLst/>
                <a:uLnTx/>
                <a:uFillTx/>
                <a:latin typeface="Arial Rounded MT Bold" pitchFamily="34" charset="0"/>
                <a:ea typeface="+mn-ea"/>
                <a:cs typeface="+mn-cs"/>
              </a:rPr>
              <a:t>LANDING__OUTCOME  </a:t>
            </a:r>
            <a:r>
              <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rPr>
              <a:t>be</a:t>
            </a:r>
            <a:r>
              <a:rPr kumimoji="0" lang="en-US" sz="1800" b="0" i="1" u="none" strike="noStrike" kern="1200" cap="none" spc="0" normalizeH="0" noProof="0" dirty="0" smtClean="0">
                <a:ln>
                  <a:noFill/>
                </a:ln>
                <a:solidFill>
                  <a:srgbClr val="0070C0"/>
                </a:solidFill>
                <a:effectLst/>
                <a:uLnTx/>
                <a:uFillTx/>
                <a:latin typeface="Arial Rounded MT Bold" pitchFamily="34" charset="0"/>
                <a:ea typeface="+mn-ea"/>
                <a:cs typeface="+mn-cs"/>
              </a:rPr>
              <a:t> </a:t>
            </a:r>
            <a:r>
              <a:rPr lang="en-US" dirty="0" smtClean="0">
                <a:solidFill>
                  <a:srgbClr val="0070C0"/>
                </a:solidFill>
                <a:latin typeface="Arial Rounded MT Bold" pitchFamily="34" charset="0"/>
              </a:rPr>
              <a:t>Success (drone ship) and </a:t>
            </a:r>
            <a:r>
              <a:rPr lang="en-US" i="1" dirty="0" smtClean="0">
                <a:solidFill>
                  <a:srgbClr val="0070C0"/>
                </a:solidFill>
                <a:latin typeface="Arial Rounded MT Bold" pitchFamily="34" charset="0"/>
              </a:rPr>
              <a:t>PAYLOAD_MASS__KG_  </a:t>
            </a:r>
            <a:r>
              <a:rPr lang="en-US" dirty="0" smtClean="0">
                <a:solidFill>
                  <a:srgbClr val="0070C0"/>
                </a:solidFill>
                <a:latin typeface="Arial Rounded MT Bold" pitchFamily="34" charset="0"/>
              </a:rPr>
              <a:t> is in the range of (4000, 6000). </a:t>
            </a:r>
            <a:endPar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endParaRPr>
          </a:p>
          <a:p>
            <a:pPr marL="228600" indent="-228600">
              <a:spcBef>
                <a:spcPts val="1400"/>
              </a:spcBef>
              <a:buFont typeface="Arial" pitchFamily="34" charset="0"/>
              <a:buChar char="•"/>
            </a:pPr>
            <a:r>
              <a:rPr lang="en-CA" sz="2400" dirty="0" smtClean="0">
                <a:solidFill>
                  <a:srgbClr val="0070C0"/>
                </a:solidFill>
                <a:latin typeface="Arial Rounded MT Bold" pitchFamily="34" charset="0"/>
              </a:rPr>
              <a:t>Query Result</a:t>
            </a:r>
            <a:endParaRPr lang="en-US" sz="2400" dirty="0" smtClean="0">
              <a:solidFill>
                <a:srgbClr val="0070C0"/>
              </a:solidFill>
              <a:latin typeface="Arial Rounded MT Bold" pitchFamily="34" charset="0"/>
            </a:endParaRPr>
          </a:p>
        </p:txBody>
      </p:sp>
      <p:pic>
        <p:nvPicPr>
          <p:cNvPr id="20481" name="Picture 1"/>
          <p:cNvPicPr>
            <a:picLocks noChangeAspect="1" noChangeArrowheads="1"/>
          </p:cNvPicPr>
          <p:nvPr/>
        </p:nvPicPr>
        <p:blipFill>
          <a:blip r:embed="rId3"/>
          <a:srcRect/>
          <a:stretch>
            <a:fillRect/>
          </a:stretch>
        </p:blipFill>
        <p:spPr bwMode="auto">
          <a:xfrm>
            <a:off x="5343406" y="4367613"/>
            <a:ext cx="1704975" cy="2333625"/>
          </a:xfrm>
          <a:prstGeom prst="rect">
            <a:avLst/>
          </a:prstGeom>
          <a:noFill/>
          <a:ln w="9525">
            <a:noFill/>
            <a:miter lim="800000"/>
            <a:headEnd/>
            <a:tailEnd/>
          </a:ln>
          <a:effectLst/>
        </p:spPr>
      </p:pic>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878048"/>
          </a:xfrm>
        </p:spPr>
        <p:txBody>
          <a:bodyPr/>
          <a:lstStyle/>
          <a:p>
            <a:r>
              <a:rPr lang="en-US" sz="3600" dirty="0" smtClean="0">
                <a:solidFill>
                  <a:srgbClr val="0B49CB"/>
                </a:solidFill>
                <a:latin typeface="Abadi"/>
              </a:rPr>
              <a:t>Executive Summary</a:t>
            </a:r>
            <a:endParaRPr lang="en-US" sz="3600" dirty="0"/>
          </a:p>
        </p:txBody>
      </p:sp>
      <p:sp>
        <p:nvSpPr>
          <p:cNvPr id="8" name="Content Placeholder 7"/>
          <p:cNvSpPr>
            <a:spLocks noGrp="1"/>
          </p:cNvSpPr>
          <p:nvPr>
            <p:ph sz="half" idx="1"/>
          </p:nvPr>
        </p:nvSpPr>
        <p:spPr>
          <a:xfrm>
            <a:off x="838200" y="1479479"/>
            <a:ext cx="10447411" cy="4947732"/>
          </a:xfrm>
        </p:spPr>
        <p:txBody>
          <a:bodyPr/>
          <a:lstStyle/>
          <a:p>
            <a:r>
              <a:rPr lang="en-CA" sz="2000" dirty="0" smtClean="0">
                <a:latin typeface="Arial Unicode MS" pitchFamily="34" charset="-128"/>
                <a:ea typeface="Arial Unicode MS" pitchFamily="34" charset="-128"/>
                <a:cs typeface="Arial Unicode MS" pitchFamily="34" charset="-128"/>
              </a:rPr>
              <a:t>Summary of Methodologies</a:t>
            </a:r>
          </a:p>
          <a:p>
            <a:pPr lvl="1">
              <a:lnSpc>
                <a:spcPct val="110000"/>
              </a:lnSpc>
            </a:pPr>
            <a:r>
              <a:rPr lang="en-CA" sz="2000" dirty="0" smtClean="0">
                <a:latin typeface="Arial Unicode MS" pitchFamily="34" charset="-128"/>
                <a:ea typeface="Arial Unicode MS" pitchFamily="34" charset="-128"/>
                <a:cs typeface="Arial Unicode MS" pitchFamily="34" charset="-128"/>
              </a:rPr>
              <a:t>Data Collection</a:t>
            </a:r>
          </a:p>
          <a:p>
            <a:pPr lvl="1">
              <a:lnSpc>
                <a:spcPct val="110000"/>
              </a:lnSpc>
            </a:pPr>
            <a:r>
              <a:rPr lang="en-CA" sz="2000" dirty="0" smtClean="0">
                <a:latin typeface="Arial Unicode MS" pitchFamily="34" charset="-128"/>
                <a:ea typeface="Arial Unicode MS" pitchFamily="34" charset="-128"/>
                <a:cs typeface="Arial Unicode MS" pitchFamily="34" charset="-128"/>
              </a:rPr>
              <a:t>Data Wrangling</a:t>
            </a:r>
          </a:p>
          <a:p>
            <a:pPr lvl="1">
              <a:lnSpc>
                <a:spcPct val="110000"/>
              </a:lnSpc>
            </a:pPr>
            <a:r>
              <a:rPr lang="en-CA" sz="2000" dirty="0" smtClean="0">
                <a:latin typeface="Arial Unicode MS" pitchFamily="34" charset="-128"/>
                <a:ea typeface="Arial Unicode MS" pitchFamily="34" charset="-128"/>
                <a:cs typeface="Arial Unicode MS" pitchFamily="34" charset="-128"/>
              </a:rPr>
              <a:t>Exploratory Data Analysis (EDA) with SQL</a:t>
            </a:r>
          </a:p>
          <a:p>
            <a:pPr lvl="1">
              <a:lnSpc>
                <a:spcPct val="110000"/>
              </a:lnSpc>
            </a:pPr>
            <a:r>
              <a:rPr lang="en-CA" sz="2000" dirty="0" smtClean="0">
                <a:latin typeface="Arial Unicode MS" pitchFamily="34" charset="-128"/>
                <a:ea typeface="Arial Unicode MS" pitchFamily="34" charset="-128"/>
                <a:cs typeface="Arial Unicode MS" pitchFamily="34" charset="-128"/>
              </a:rPr>
              <a:t>EDA with Data Visualization</a:t>
            </a:r>
          </a:p>
          <a:p>
            <a:pPr lvl="1">
              <a:lnSpc>
                <a:spcPct val="110000"/>
              </a:lnSpc>
            </a:pPr>
            <a:r>
              <a:rPr lang="en-CA" sz="2000" dirty="0" smtClean="0">
                <a:latin typeface="Arial Unicode MS" pitchFamily="34" charset="-128"/>
                <a:ea typeface="Arial Unicode MS" pitchFamily="34" charset="-128"/>
                <a:cs typeface="Arial Unicode MS" pitchFamily="34" charset="-128"/>
              </a:rPr>
              <a:t>Interactive Visual Analytics with Folium</a:t>
            </a:r>
          </a:p>
          <a:p>
            <a:pPr lvl="1">
              <a:lnSpc>
                <a:spcPct val="110000"/>
              </a:lnSpc>
            </a:pPr>
            <a:r>
              <a:rPr lang="en-CA" sz="2000" dirty="0" smtClean="0">
                <a:latin typeface="Arial Unicode MS" pitchFamily="34" charset="-128"/>
                <a:ea typeface="Arial Unicode MS" pitchFamily="34" charset="-128"/>
                <a:cs typeface="Arial Unicode MS" pitchFamily="34" charset="-128"/>
              </a:rPr>
              <a:t>Building a Dashboard with </a:t>
            </a:r>
            <a:r>
              <a:rPr lang="en-CA" sz="2000" dirty="0" err="1" smtClean="0">
                <a:latin typeface="Arial Unicode MS" pitchFamily="34" charset="-128"/>
                <a:ea typeface="Arial Unicode MS" pitchFamily="34" charset="-128"/>
                <a:cs typeface="Arial Unicode MS" pitchFamily="34" charset="-128"/>
              </a:rPr>
              <a:t>Plotly</a:t>
            </a:r>
            <a:r>
              <a:rPr lang="en-CA" sz="2000" dirty="0" smtClean="0">
                <a:latin typeface="Arial Unicode MS" pitchFamily="34" charset="-128"/>
                <a:ea typeface="Arial Unicode MS" pitchFamily="34" charset="-128"/>
                <a:cs typeface="Arial Unicode MS" pitchFamily="34" charset="-128"/>
              </a:rPr>
              <a:t> Dash</a:t>
            </a:r>
          </a:p>
          <a:p>
            <a:pPr lvl="1">
              <a:lnSpc>
                <a:spcPct val="110000"/>
              </a:lnSpc>
            </a:pPr>
            <a:r>
              <a:rPr lang="en-CA" sz="2000" dirty="0" smtClean="0">
                <a:latin typeface="Arial Unicode MS" pitchFamily="34" charset="-128"/>
                <a:ea typeface="Arial Unicode MS" pitchFamily="34" charset="-128"/>
                <a:cs typeface="Arial Unicode MS" pitchFamily="34" charset="-128"/>
              </a:rPr>
              <a:t>Prediction analysis (Classification)</a:t>
            </a:r>
          </a:p>
          <a:p>
            <a:r>
              <a:rPr lang="en-CA" sz="2000" dirty="0" smtClean="0">
                <a:latin typeface="Arial Unicode MS" pitchFamily="34" charset="-128"/>
                <a:ea typeface="Arial Unicode MS" pitchFamily="34" charset="-128"/>
                <a:cs typeface="Arial Unicode MS" pitchFamily="34" charset="-128"/>
              </a:rPr>
              <a:t>Summary of Results</a:t>
            </a:r>
          </a:p>
          <a:p>
            <a:pPr lvl="1">
              <a:lnSpc>
                <a:spcPct val="110000"/>
              </a:lnSpc>
            </a:pPr>
            <a:r>
              <a:rPr lang="en-CA" sz="2000" dirty="0" smtClean="0">
                <a:latin typeface="Arial Unicode MS" pitchFamily="34" charset="-128"/>
                <a:ea typeface="Arial Unicode MS" pitchFamily="34" charset="-128"/>
                <a:cs typeface="Arial Unicode MS" pitchFamily="34" charset="-128"/>
              </a:rPr>
              <a:t>EDA results</a:t>
            </a:r>
          </a:p>
          <a:p>
            <a:pPr lvl="1">
              <a:lnSpc>
                <a:spcPct val="110000"/>
              </a:lnSpc>
            </a:pPr>
            <a:r>
              <a:rPr lang="en-CA" sz="2000" dirty="0" smtClean="0">
                <a:latin typeface="Arial Unicode MS" pitchFamily="34" charset="-128"/>
                <a:ea typeface="Arial Unicode MS" pitchFamily="34" charset="-128"/>
                <a:cs typeface="Arial Unicode MS" pitchFamily="34" charset="-128"/>
              </a:rPr>
              <a:t>Interactive Analytics</a:t>
            </a:r>
          </a:p>
          <a:p>
            <a:pPr lvl="1">
              <a:lnSpc>
                <a:spcPct val="110000"/>
              </a:lnSpc>
            </a:pPr>
            <a:r>
              <a:rPr lang="en-CA" sz="2000" dirty="0" smtClean="0">
                <a:latin typeface="Arial Unicode MS" pitchFamily="34" charset="-128"/>
                <a:ea typeface="Arial Unicode MS" pitchFamily="34" charset="-128"/>
                <a:cs typeface="Arial Unicode MS" pitchFamily="34" charset="-128"/>
              </a:rPr>
              <a:t>Predictive Analytics</a:t>
            </a:r>
            <a:endParaRPr lang="en-US" sz="2000" dirty="0">
              <a:latin typeface="Arial Unicode MS" pitchFamily="34" charset="-128"/>
              <a:ea typeface="Arial Unicode MS" pitchFamily="34" charset="-128"/>
              <a:cs typeface="Arial Unicode MS" pitchFamily="34" charset="-128"/>
            </a:endParaRPr>
          </a:p>
        </p:txBody>
      </p:sp>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Tree>
    <p:extLst>
      <p:ext uri="{BB962C8B-B14F-4D97-AF65-F5344CB8AC3E}">
        <p14:creationId xmlns:p14="http://schemas.microsoft.com/office/powerpoint/2010/main" xmlns=""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30</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885271" y="1490703"/>
            <a:ext cx="9219233" cy="3596127"/>
          </a:xfrm>
          <a:prstGeom prst="rect">
            <a:avLst/>
          </a:prstGeom>
        </p:spPr>
        <p:txBody>
          <a:bodyPr>
            <a:normAutofit fontScale="92500" lnSpcReduction="10000"/>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SQL Query for total number of successful and failure mission: </a:t>
            </a:r>
          </a:p>
          <a:p>
            <a:pPr marL="685800" lvl="1" indent="-228600">
              <a:spcBef>
                <a:spcPts val="1400"/>
              </a:spcBef>
            </a:pPr>
            <a:r>
              <a:rPr lang="en-US" dirty="0" smtClean="0">
                <a:solidFill>
                  <a:srgbClr val="0070C0"/>
                </a:solidFill>
                <a:latin typeface="Arial Rounded MT Bold" pitchFamily="34" charset="0"/>
              </a:rPr>
              <a:t>SELECT * FROM </a:t>
            </a:r>
            <a:r>
              <a:rPr lang="en-US" dirty="0" smtClean="0">
                <a:solidFill>
                  <a:srgbClr val="0070C0"/>
                </a:solidFill>
                <a:latin typeface="Arial Rounded MT Bold" pitchFamily="34" charset="0"/>
              </a:rPr>
              <a:t> (</a:t>
            </a:r>
            <a:r>
              <a:rPr lang="en-US" dirty="0" smtClean="0">
                <a:solidFill>
                  <a:srgbClr val="0070C0"/>
                </a:solidFill>
                <a:latin typeface="Arial Rounded MT Bold" pitchFamily="34" charset="0"/>
              </a:rPr>
              <a:t>SELECT COUNT(MISSION_OUTCOME) </a:t>
            </a:r>
            <a:r>
              <a:rPr lang="en-US" dirty="0" smtClean="0">
                <a:solidFill>
                  <a:srgbClr val="0070C0"/>
                </a:solidFill>
                <a:latin typeface="Arial Rounded MT Bold" pitchFamily="34" charset="0"/>
              </a:rPr>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FROM </a:t>
            </a:r>
            <a:r>
              <a:rPr lang="en-US" dirty="0" smtClean="0">
                <a:solidFill>
                  <a:srgbClr val="0070C0"/>
                </a:solidFill>
                <a:latin typeface="Arial Rounded MT Bold" pitchFamily="34" charset="0"/>
              </a:rPr>
              <a:t>XTK78082.SPACEXTBL </a:t>
            </a:r>
            <a:r>
              <a:rPr lang="en-US" dirty="0" smtClean="0">
                <a:solidFill>
                  <a:srgbClr val="0070C0"/>
                </a:solidFill>
                <a:latin typeface="Arial Rounded MT Bold" pitchFamily="34" charset="0"/>
              </a:rPr>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WHERE </a:t>
            </a:r>
            <a:r>
              <a:rPr lang="en-US" dirty="0" smtClean="0">
                <a:solidFill>
                  <a:srgbClr val="0070C0"/>
                </a:solidFill>
                <a:latin typeface="Arial Rounded MT Bold" pitchFamily="34" charset="0"/>
              </a:rPr>
              <a:t>MISSION_OUTCOME LIKE '%Success%') </a:t>
            </a:r>
            <a:r>
              <a:rPr lang="en-US" dirty="0" smtClean="0">
                <a:solidFill>
                  <a:srgbClr val="0070C0"/>
                </a:solidFill>
                <a:latin typeface="Arial Rounded MT Bold" pitchFamily="34" charset="0"/>
              </a:rPr>
              <a:t>AS </a:t>
            </a:r>
            <a:r>
              <a:rPr lang="en-US" dirty="0" err="1" smtClean="0">
                <a:solidFill>
                  <a:srgbClr val="0070C0"/>
                </a:solidFill>
                <a:latin typeface="Arial Rounded MT Bold" pitchFamily="34" charset="0"/>
              </a:rPr>
              <a:t>Succ_Mission</a:t>
            </a:r>
            <a:r>
              <a:rPr lang="en-US" dirty="0" smtClean="0">
                <a:solidFill>
                  <a:srgbClr val="0070C0"/>
                </a:solidFill>
                <a:latin typeface="Arial Rounded MT Bold" pitchFamily="34" charset="0"/>
              </a:rPr>
              <a:t>,</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a:t>
            </a:r>
            <a:r>
              <a:rPr lang="en-US" dirty="0" smtClean="0">
                <a:solidFill>
                  <a:srgbClr val="0070C0"/>
                </a:solidFill>
                <a:latin typeface="Arial Rounded MT Bold" pitchFamily="34" charset="0"/>
              </a:rPr>
              <a:t>SELECT COUNT(MISSION_OUTCOME) </a:t>
            </a:r>
            <a:r>
              <a:rPr lang="en-US" dirty="0" smtClean="0">
                <a:solidFill>
                  <a:srgbClr val="0070C0"/>
                </a:solidFill>
                <a:latin typeface="Arial Rounded MT Bold" pitchFamily="34" charset="0"/>
              </a:rPr>
              <a:t>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FROM  XTK78082.SPACEXTBL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WHERE </a:t>
            </a:r>
            <a:r>
              <a:rPr lang="en-US" dirty="0" smtClean="0">
                <a:solidFill>
                  <a:srgbClr val="0070C0"/>
                </a:solidFill>
                <a:latin typeface="Arial Rounded MT Bold" pitchFamily="34" charset="0"/>
              </a:rPr>
              <a:t>MISSION_OUTCOME LIKE '%Failure%') AS </a:t>
            </a:r>
            <a:r>
              <a:rPr lang="en-US" dirty="0" err="1" smtClean="0">
                <a:solidFill>
                  <a:srgbClr val="0070C0"/>
                </a:solidFill>
                <a:latin typeface="Arial Rounded MT Bold" pitchFamily="34" charset="0"/>
              </a:rPr>
              <a:t>Fail_Mission</a:t>
            </a:r>
            <a:r>
              <a:rPr lang="en-US" dirty="0" smtClean="0">
                <a:solidFill>
                  <a:srgbClr val="0070C0"/>
                </a:solidFill>
                <a:latin typeface="Arial Rounded MT Bold" pitchFamily="34" charset="0"/>
              </a:rPr>
              <a:t>;</a:t>
            </a:r>
            <a:endParaRPr lang="en-US" dirty="0" smtClean="0">
              <a:solidFill>
                <a:srgbClr val="0070C0"/>
              </a:solidFill>
              <a:latin typeface="Arial Rounded MT Bold" pitchFamily="34" charset="0"/>
            </a:endParaRPr>
          </a:p>
          <a:p>
            <a:pPr marL="228600" indent="-228600">
              <a:spcBef>
                <a:spcPts val="1400"/>
              </a:spcBef>
              <a:buFont typeface="Arial" pitchFamily="34" charset="0"/>
              <a:buChar char="•"/>
            </a:pPr>
            <a:r>
              <a:rPr lang="en-US" sz="2400" dirty="0" smtClean="0">
                <a:solidFill>
                  <a:srgbClr val="0070C0"/>
                </a:solidFill>
                <a:latin typeface="Arial Rounded MT Bold" pitchFamily="34" charset="0"/>
              </a:rPr>
              <a:t>Query Explanation</a:t>
            </a:r>
          </a:p>
          <a:p>
            <a:pPr marL="685800" lvl="1" indent="-228600">
              <a:spcBef>
                <a:spcPts val="1400"/>
              </a:spcBef>
            </a:pPr>
            <a:r>
              <a:rPr kumimoji="0" lang="en-US" sz="1800" b="0" u="none" strike="noStrike" kern="1200" cap="none" spc="0" normalizeH="0" baseline="0" noProof="0" dirty="0" err="1" smtClean="0">
                <a:ln>
                  <a:noFill/>
                </a:ln>
                <a:solidFill>
                  <a:srgbClr val="0070C0"/>
                </a:solidFill>
                <a:effectLst/>
                <a:uLnTx/>
                <a:uFillTx/>
                <a:latin typeface="Arial Rounded MT Bold" pitchFamily="34" charset="0"/>
                <a:ea typeface="+mn-ea"/>
                <a:cs typeface="+mn-cs"/>
              </a:rPr>
              <a:t>Subqueries</a:t>
            </a:r>
            <a:r>
              <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rPr>
              <a:t> are</a:t>
            </a:r>
            <a:r>
              <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rPr>
              <a:t> used here to produce the successful outcome and fail outcome. </a:t>
            </a:r>
            <a:endParaRPr kumimoji="0" lang="en-US" sz="1800" b="0" u="none" strike="noStrike" kern="1200" cap="none" spc="0" normalizeH="0" noProof="0" dirty="0" smtClean="0">
              <a:ln>
                <a:noFill/>
              </a:ln>
              <a:solidFill>
                <a:srgbClr val="0070C0"/>
              </a:solidFill>
              <a:effectLst/>
              <a:uLnTx/>
              <a:uFillTx/>
              <a:latin typeface="Arial Rounded MT Bold" pitchFamily="34" charset="0"/>
              <a:ea typeface="+mn-ea"/>
              <a:cs typeface="+mn-cs"/>
            </a:endParaRPr>
          </a:p>
          <a:p>
            <a:pPr marL="228600" indent="-228600">
              <a:spcBef>
                <a:spcPts val="1400"/>
              </a:spcBef>
              <a:buFont typeface="Arial" pitchFamily="34" charset="0"/>
              <a:buChar char="•"/>
            </a:pPr>
            <a:r>
              <a:rPr lang="en-CA" sz="2400" dirty="0" smtClean="0">
                <a:solidFill>
                  <a:srgbClr val="0070C0"/>
                </a:solidFill>
                <a:latin typeface="Arial Rounded MT Bold" pitchFamily="34" charset="0"/>
              </a:rPr>
              <a:t>Query Result</a:t>
            </a:r>
            <a:endParaRPr lang="en-US" sz="2400" dirty="0" smtClean="0">
              <a:solidFill>
                <a:srgbClr val="0070C0"/>
              </a:solidFill>
              <a:latin typeface="Arial Rounded MT Bold" pitchFamily="34" charset="0"/>
            </a:endParaRPr>
          </a:p>
        </p:txBody>
      </p:sp>
      <p:pic>
        <p:nvPicPr>
          <p:cNvPr id="19457" name="Picture 1"/>
          <p:cNvPicPr>
            <a:picLocks noChangeAspect="1" noChangeArrowheads="1"/>
          </p:cNvPicPr>
          <p:nvPr/>
        </p:nvPicPr>
        <p:blipFill>
          <a:blip r:embed="rId3"/>
          <a:srcRect/>
          <a:stretch>
            <a:fillRect/>
          </a:stretch>
        </p:blipFill>
        <p:spPr bwMode="auto">
          <a:xfrm>
            <a:off x="3824288" y="4501963"/>
            <a:ext cx="1514475" cy="1619250"/>
          </a:xfrm>
          <a:prstGeom prst="rect">
            <a:avLst/>
          </a:prstGeom>
          <a:noFill/>
          <a:ln w="9525">
            <a:noFill/>
            <a:miter lim="800000"/>
            <a:headEnd/>
            <a:tailEnd/>
          </a:ln>
          <a:effectLst/>
        </p:spPr>
      </p:pic>
    </p:spTree>
    <p:extLst>
      <p:ext uri="{BB962C8B-B14F-4D97-AF65-F5344CB8AC3E}">
        <p14:creationId xmlns:p14="http://schemas.microsoft.com/office/powerpoint/2010/main" xmlns=""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31</a:t>
            </a:fld>
            <a:endParaRPr lang="en-US" dirty="0"/>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1" y="1490703"/>
            <a:ext cx="7083073" cy="4249270"/>
          </a:xfrm>
          <a:prstGeom prst="rect">
            <a:avLst/>
          </a:prstGeom>
        </p:spPr>
        <p:txBody>
          <a:bodyPr>
            <a:norm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SQL Query for boosters name for maximum payload mass</a:t>
            </a:r>
          </a:p>
          <a:p>
            <a:pPr marL="685800" lvl="1" indent="-228600">
              <a:spcBef>
                <a:spcPts val="1400"/>
              </a:spcBef>
            </a:pPr>
            <a:r>
              <a:rPr lang="en-US" dirty="0" smtClean="0">
                <a:solidFill>
                  <a:srgbClr val="0070C0"/>
                </a:solidFill>
                <a:latin typeface="Arial Rounded MT Bold" pitchFamily="34" charset="0"/>
              </a:rPr>
              <a:t>SELECT BOOSTER_VERSION, PAYLOAD_MASS__</a:t>
            </a:r>
            <a:r>
              <a:rPr lang="en-US" dirty="0" smtClean="0">
                <a:solidFill>
                  <a:srgbClr val="0070C0"/>
                </a:solidFill>
                <a:latin typeface="Arial Rounded MT Bold" pitchFamily="34" charset="0"/>
              </a:rPr>
              <a:t>KG_ FROM XTK78082.SPACEXTBL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WHERE </a:t>
            </a:r>
            <a:r>
              <a:rPr lang="en-US" dirty="0" smtClean="0">
                <a:solidFill>
                  <a:srgbClr val="0070C0"/>
                </a:solidFill>
                <a:latin typeface="Arial Rounded MT Bold" pitchFamily="34" charset="0"/>
              </a:rPr>
              <a:t>PAYLOAD_MASS__KG_ = </a:t>
            </a:r>
            <a:r>
              <a:rPr lang="en-US" dirty="0" smtClean="0">
                <a:solidFill>
                  <a:srgbClr val="0070C0"/>
                </a:solidFill>
                <a:latin typeface="Arial Rounded MT Bold" pitchFamily="34" charset="0"/>
              </a:rPr>
              <a:t>(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SELECT </a:t>
            </a:r>
            <a:r>
              <a:rPr lang="en-US" dirty="0" smtClean="0">
                <a:solidFill>
                  <a:srgbClr val="0070C0"/>
                </a:solidFill>
                <a:latin typeface="Arial Rounded MT Bold" pitchFamily="34" charset="0"/>
              </a:rPr>
              <a:t>MAX(PAYLOAD_MASS__KG_) </a:t>
            </a:r>
            <a:r>
              <a:rPr lang="en-US" dirty="0" smtClean="0">
                <a:solidFill>
                  <a:srgbClr val="0070C0"/>
                </a:solidFill>
                <a:latin typeface="Arial Rounded MT Bold" pitchFamily="34" charset="0"/>
              </a:rPr>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FROM XTK78082.SPACEXTBL)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ORDER </a:t>
            </a:r>
            <a:r>
              <a:rPr lang="en-US" dirty="0" smtClean="0">
                <a:solidFill>
                  <a:srgbClr val="0070C0"/>
                </a:solidFill>
                <a:latin typeface="Arial Rounded MT Bold" pitchFamily="34" charset="0"/>
              </a:rPr>
              <a:t>BY BOOSTER_VERSION</a:t>
            </a:r>
            <a:r>
              <a:rPr lang="en-US" dirty="0" smtClean="0">
                <a:solidFill>
                  <a:srgbClr val="0070C0"/>
                </a:solidFill>
                <a:latin typeface="Arial Rounded MT Bold" pitchFamily="34" charset="0"/>
              </a:rPr>
              <a:t>;</a:t>
            </a:r>
          </a:p>
          <a:p>
            <a:pPr marL="228600" indent="-228600">
              <a:spcBef>
                <a:spcPts val="1400"/>
              </a:spcBef>
              <a:buFont typeface="Arial" pitchFamily="34" charset="0"/>
              <a:buChar cha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Query Explanation</a:t>
            </a:r>
          </a:p>
          <a:p>
            <a:pPr marL="685800" marR="0" lvl="1" indent="-22860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Using </a:t>
            </a:r>
            <a:r>
              <a:rPr kumimoji="0" lang="en-CA" sz="1800" b="0" i="0" u="none" strike="noStrike" kern="1200" cap="none" spc="0" normalizeH="0" baseline="0" noProof="0" dirty="0" err="1" smtClean="0">
                <a:ln>
                  <a:noFill/>
                </a:ln>
                <a:solidFill>
                  <a:srgbClr val="0070C0"/>
                </a:solidFill>
                <a:effectLst/>
                <a:uLnTx/>
                <a:uFillTx/>
                <a:latin typeface="Arial Rounded MT Bold" pitchFamily="34" charset="0"/>
                <a:ea typeface="+mn-ea"/>
                <a:cs typeface="+mn-cs"/>
              </a:rPr>
              <a:t>subquery</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 to</a:t>
            </a:r>
            <a:r>
              <a:rPr kumimoji="0" lang="en-CA" sz="1800" b="0" i="0" u="none" strike="noStrike" kern="1200" cap="none" spc="0" normalizeH="0" noProof="0" dirty="0" smtClean="0">
                <a:ln>
                  <a:noFill/>
                </a:ln>
                <a:solidFill>
                  <a:srgbClr val="0070C0"/>
                </a:solidFill>
                <a:effectLst/>
                <a:uLnTx/>
                <a:uFillTx/>
                <a:latin typeface="Arial Rounded MT Bold" pitchFamily="34" charset="0"/>
                <a:ea typeface="+mn-ea"/>
                <a:cs typeface="+mn-cs"/>
              </a:rPr>
              <a:t> calculate maximum payload mass </a:t>
            </a:r>
            <a:endPar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endParaRPr>
          </a:p>
        </p:txBody>
      </p:sp>
      <p:pic>
        <p:nvPicPr>
          <p:cNvPr id="18434" name="Picture 2"/>
          <p:cNvPicPr>
            <a:picLocks noChangeAspect="1" noChangeArrowheads="1"/>
          </p:cNvPicPr>
          <p:nvPr/>
        </p:nvPicPr>
        <p:blipFill>
          <a:blip r:embed="rId3"/>
          <a:srcRect/>
          <a:stretch>
            <a:fillRect/>
          </a:stretch>
        </p:blipFill>
        <p:spPr bwMode="auto">
          <a:xfrm>
            <a:off x="8068235" y="2159213"/>
            <a:ext cx="3504996" cy="3336162"/>
          </a:xfrm>
          <a:prstGeom prst="rect">
            <a:avLst/>
          </a:prstGeom>
          <a:noFill/>
          <a:ln w="9525">
            <a:noFill/>
            <a:miter lim="800000"/>
            <a:headEnd/>
            <a:tailEnd/>
          </a:ln>
          <a:effectLst/>
        </p:spPr>
      </p:pic>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885271" y="1490703"/>
            <a:ext cx="9219233" cy="3596127"/>
          </a:xfrm>
          <a:prstGeom prst="rect">
            <a:avLst/>
          </a:prstGeom>
        </p:spPr>
        <p:txBody>
          <a:bodyPr>
            <a:normAutofit lnSpcReduction="10000"/>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SQL Query for 2015 failed landing Launch Recodes: </a:t>
            </a:r>
          </a:p>
          <a:p>
            <a:pPr marL="685800" lvl="1" indent="-228600">
              <a:spcBef>
                <a:spcPts val="1400"/>
              </a:spcBef>
            </a:pPr>
            <a:r>
              <a:rPr lang="en-US" dirty="0" smtClean="0">
                <a:solidFill>
                  <a:srgbClr val="0070C0"/>
                </a:solidFill>
                <a:latin typeface="Arial Rounded MT Bold" pitchFamily="34" charset="0"/>
              </a:rPr>
              <a:t>SELECT BOOSTER_VERSION, LAUNCH_SITE, LANDING__</a:t>
            </a:r>
            <a:r>
              <a:rPr lang="en-US" dirty="0" smtClean="0">
                <a:solidFill>
                  <a:srgbClr val="0070C0"/>
                </a:solidFill>
                <a:latin typeface="Arial Rounded MT Bold" pitchFamily="34" charset="0"/>
              </a:rPr>
              <a:t>OUTCOME</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FROM XTK78082.SPACEXTBL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WHERE </a:t>
            </a:r>
            <a:r>
              <a:rPr lang="en-US" dirty="0" smtClean="0">
                <a:solidFill>
                  <a:srgbClr val="0070C0"/>
                </a:solidFill>
                <a:latin typeface="Arial Rounded MT Bold" pitchFamily="34" charset="0"/>
              </a:rPr>
              <a:t>LANDING__OUTCOME LIKE 'Failure (drone ship</a:t>
            </a:r>
            <a:r>
              <a:rPr lang="en-US" dirty="0" smtClean="0">
                <a:solidFill>
                  <a:srgbClr val="0070C0"/>
                </a:solidFill>
                <a:latin typeface="Arial Rounded MT Bold" pitchFamily="34" charset="0"/>
              </a:rPr>
              <a:t>)‘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     AND </a:t>
            </a:r>
            <a:r>
              <a:rPr lang="en-US" dirty="0" smtClean="0">
                <a:solidFill>
                  <a:srgbClr val="0070C0"/>
                </a:solidFill>
                <a:latin typeface="Arial Rounded MT Bold" pitchFamily="34" charset="0"/>
              </a:rPr>
              <a:t>Date BETWEEN '2015-01-01' AND '2015-12-31'; </a:t>
            </a:r>
            <a:endParaRPr lang="en-US" dirty="0" smtClean="0">
              <a:solidFill>
                <a:srgbClr val="0070C0"/>
              </a:solidFill>
              <a:latin typeface="Arial Rounded MT Bold" pitchFamily="34" charset="0"/>
            </a:endParaRPr>
          </a:p>
          <a:p>
            <a:pPr marL="228600" indent="-228600">
              <a:spcBef>
                <a:spcPts val="1400"/>
              </a:spcBef>
              <a:buFont typeface="Arial" pitchFamily="34" charset="0"/>
              <a:buChar char="•"/>
            </a:pPr>
            <a:r>
              <a:rPr lang="en-US" sz="2400" dirty="0" smtClean="0">
                <a:solidFill>
                  <a:srgbClr val="0070C0"/>
                </a:solidFill>
                <a:latin typeface="Arial Rounded MT Bold" pitchFamily="34" charset="0"/>
              </a:rPr>
              <a:t>Query Explanation</a:t>
            </a:r>
          </a:p>
          <a:p>
            <a:pPr marL="685800" lvl="1" indent="-228600">
              <a:spcBef>
                <a:spcPts val="1400"/>
              </a:spcBef>
            </a:pPr>
            <a:r>
              <a:rPr lang="en-US" dirty="0" smtClean="0">
                <a:solidFill>
                  <a:srgbClr val="0070C0"/>
                </a:solidFill>
                <a:latin typeface="Arial Rounded MT Bold" pitchFamily="34" charset="0"/>
              </a:rPr>
              <a:t>Used </a:t>
            </a:r>
            <a:r>
              <a:rPr lang="en-US" dirty="0" smtClean="0">
                <a:solidFill>
                  <a:srgbClr val="0070C0"/>
                </a:solidFill>
                <a:latin typeface="Arial Rounded MT Bold" pitchFamily="34" charset="0"/>
              </a:rPr>
              <a:t>a combinations of the WHERE clause, LIKE, AND, and BETWEEN conditions to filter for failed landing outcomes in drone ship, their booster versions, and launch site names for year 2015 </a:t>
            </a:r>
          </a:p>
          <a:p>
            <a:pPr marL="228600" indent="-228600">
              <a:spcBef>
                <a:spcPts val="1400"/>
              </a:spcBef>
              <a:buFont typeface="Arial" pitchFamily="34" charset="0"/>
              <a:buChar char="•"/>
            </a:pPr>
            <a:r>
              <a:rPr lang="en-CA" sz="2400" dirty="0" smtClean="0">
                <a:solidFill>
                  <a:srgbClr val="0070C0"/>
                </a:solidFill>
                <a:latin typeface="Arial Rounded MT Bold" pitchFamily="34" charset="0"/>
              </a:rPr>
              <a:t>Query </a:t>
            </a:r>
            <a:r>
              <a:rPr lang="en-CA" sz="2400" dirty="0" smtClean="0">
                <a:solidFill>
                  <a:srgbClr val="0070C0"/>
                </a:solidFill>
                <a:latin typeface="Arial Rounded MT Bold" pitchFamily="34" charset="0"/>
              </a:rPr>
              <a:t>Result</a:t>
            </a:r>
            <a:endParaRPr lang="en-US" sz="2400" dirty="0" smtClean="0">
              <a:solidFill>
                <a:srgbClr val="0070C0"/>
              </a:solidFill>
              <a:latin typeface="Arial Rounded MT Bold" pitchFamily="34" charset="0"/>
            </a:endParaRPr>
          </a:p>
        </p:txBody>
      </p:sp>
      <p:pic>
        <p:nvPicPr>
          <p:cNvPr id="17409" name="Picture 1"/>
          <p:cNvPicPr>
            <a:picLocks noChangeAspect="1" noChangeArrowheads="1"/>
          </p:cNvPicPr>
          <p:nvPr/>
        </p:nvPicPr>
        <p:blipFill>
          <a:blip r:embed="rId3"/>
          <a:srcRect/>
          <a:stretch>
            <a:fillRect/>
          </a:stretch>
        </p:blipFill>
        <p:spPr bwMode="auto">
          <a:xfrm>
            <a:off x="3357924" y="4648840"/>
            <a:ext cx="7338252" cy="1609725"/>
          </a:xfrm>
          <a:prstGeom prst="rect">
            <a:avLst/>
          </a:prstGeom>
          <a:noFill/>
          <a:ln w="9525">
            <a:noFill/>
            <a:miter lim="800000"/>
            <a:headEnd/>
            <a:tailEnd/>
          </a:ln>
          <a:effectLst/>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33</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6386" name="Picture 2"/>
          <p:cNvPicPr>
            <a:picLocks noChangeAspect="1" noChangeArrowheads="1"/>
          </p:cNvPicPr>
          <p:nvPr/>
        </p:nvPicPr>
        <p:blipFill>
          <a:blip r:embed="rId3"/>
          <a:srcRect/>
          <a:stretch>
            <a:fillRect/>
          </a:stretch>
        </p:blipFill>
        <p:spPr bwMode="auto">
          <a:xfrm>
            <a:off x="770011" y="1729798"/>
            <a:ext cx="3219450" cy="4295775"/>
          </a:xfrm>
          <a:prstGeom prst="rect">
            <a:avLst/>
          </a:prstGeom>
          <a:noFill/>
          <a:ln w="9525">
            <a:noFill/>
            <a:miter lim="800000"/>
            <a:headEnd/>
            <a:tailEnd/>
          </a:ln>
          <a:effectLst/>
        </p:spPr>
      </p:pic>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4311547" y="1729797"/>
            <a:ext cx="7083073" cy="4295775"/>
          </a:xfrm>
          <a:prstGeom prst="rect">
            <a:avLst/>
          </a:prstGeom>
        </p:spPr>
        <p:txBody>
          <a:bodyPr>
            <a:normAutofit lnSpcReduction="10000"/>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SQL Query  for</a:t>
            </a:r>
            <a:r>
              <a:rPr kumimoji="0" lang="en-US"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rank landing outcomes</a:t>
            </a:r>
            <a:endPar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endParaRPr>
          </a:p>
          <a:p>
            <a:pPr marL="685800" lvl="1" indent="-228600">
              <a:spcBef>
                <a:spcPts val="1400"/>
              </a:spcBef>
            </a:pPr>
            <a:r>
              <a:rPr lang="en-US" dirty="0" smtClean="0">
                <a:solidFill>
                  <a:srgbClr val="0070C0"/>
                </a:solidFill>
                <a:latin typeface="Arial Rounded MT Bold" pitchFamily="34" charset="0"/>
              </a:rPr>
              <a:t>SELECT LANDING__OUTCOME, COUNT(LANDING__OUTCOME) AS </a:t>
            </a:r>
            <a:r>
              <a:rPr lang="en-US" dirty="0" smtClean="0">
                <a:solidFill>
                  <a:srgbClr val="0070C0"/>
                </a:solidFill>
                <a:latin typeface="Arial Rounded MT Bold" pitchFamily="34" charset="0"/>
              </a:rPr>
              <a:t>COUNTS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FROM XTK78082.SPACEXTBL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WHERE </a:t>
            </a:r>
            <a:r>
              <a:rPr lang="en-US" dirty="0" smtClean="0">
                <a:solidFill>
                  <a:srgbClr val="0070C0"/>
                </a:solidFill>
                <a:latin typeface="Arial Rounded MT Bold" pitchFamily="34" charset="0"/>
              </a:rPr>
              <a:t>DATE BETWEEN '2010-06-04' AND </a:t>
            </a:r>
            <a:r>
              <a:rPr lang="en-US" dirty="0" smtClean="0">
                <a:solidFill>
                  <a:srgbClr val="0070C0"/>
                </a:solidFill>
                <a:latin typeface="Arial Rounded MT Bold" pitchFamily="34" charset="0"/>
              </a:rPr>
              <a:t>'2017-03-20‘ GROUP </a:t>
            </a:r>
            <a:r>
              <a:rPr lang="en-US" dirty="0" smtClean="0">
                <a:solidFill>
                  <a:srgbClr val="0070C0"/>
                </a:solidFill>
                <a:latin typeface="Arial Rounded MT Bold" pitchFamily="34" charset="0"/>
              </a:rPr>
              <a:t>BY LANDING__OUTCOME </a:t>
            </a:r>
            <a:r>
              <a:rPr lang="en-US" dirty="0" smtClean="0">
                <a:solidFill>
                  <a:srgbClr val="0070C0"/>
                </a:solidFill>
                <a:latin typeface="Arial Rounded MT Bold" pitchFamily="34" charset="0"/>
              </a:rPr>
              <a:t> </a:t>
            </a:r>
            <a:br>
              <a:rPr lang="en-US" dirty="0" smtClean="0">
                <a:solidFill>
                  <a:srgbClr val="0070C0"/>
                </a:solidFill>
                <a:latin typeface="Arial Rounded MT Bold" pitchFamily="34" charset="0"/>
              </a:rPr>
            </a:br>
            <a:r>
              <a:rPr lang="en-US" dirty="0" smtClean="0">
                <a:solidFill>
                  <a:srgbClr val="0070C0"/>
                </a:solidFill>
                <a:latin typeface="Arial Rounded MT Bold" pitchFamily="34" charset="0"/>
              </a:rPr>
              <a:t>ORDER </a:t>
            </a:r>
            <a:r>
              <a:rPr lang="en-US" dirty="0" smtClean="0">
                <a:solidFill>
                  <a:srgbClr val="0070C0"/>
                </a:solidFill>
                <a:latin typeface="Arial Rounded MT Bold" pitchFamily="34" charset="0"/>
              </a:rPr>
              <a:t>BY COUNTS DESC</a:t>
            </a:r>
            <a:endParaRPr lang="en-US" dirty="0" smtClean="0">
              <a:solidFill>
                <a:srgbClr val="0070C0"/>
              </a:solidFill>
              <a:latin typeface="Arial Rounded MT Bold" pitchFamily="34" charset="0"/>
            </a:endParaRPr>
          </a:p>
          <a:p>
            <a:pPr marL="228600" indent="-228600">
              <a:spcBef>
                <a:spcPts val="1400"/>
              </a:spcBef>
              <a:buFont typeface="Arial" pitchFamily="34" charset="0"/>
              <a:buChar char="•"/>
            </a:pPr>
            <a:r>
              <a:rPr kumimoji="0" lang="en-US" sz="24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Query Explanation</a:t>
            </a:r>
          </a:p>
          <a:p>
            <a:pPr marL="685800" lvl="1" indent="-228600">
              <a:spcBef>
                <a:spcPts val="1400"/>
              </a:spcBef>
            </a:pP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Using function </a:t>
            </a:r>
            <a:r>
              <a:rPr kumimoji="0" lang="en-CA" sz="1800" b="0" i="1" u="none" strike="noStrike" kern="1200" cap="none" spc="0" normalizeH="0" baseline="0" noProof="0" dirty="0" smtClean="0">
                <a:ln>
                  <a:noFill/>
                </a:ln>
                <a:solidFill>
                  <a:srgbClr val="0070C0"/>
                </a:solidFill>
                <a:effectLst/>
                <a:uLnTx/>
                <a:uFillTx/>
                <a:latin typeface="Arial Rounded MT Bold" pitchFamily="34" charset="0"/>
                <a:ea typeface="+mn-ea"/>
                <a:cs typeface="+mn-cs"/>
              </a:rPr>
              <a:t>COUNT </a:t>
            </a:r>
            <a:r>
              <a:rPr kumimoji="0" lang="en-CA" sz="1800" b="0" i="0" u="none" strike="noStrike" kern="1200" cap="none" spc="0" normalizeH="0" baseline="0" noProof="0" dirty="0" smtClean="0">
                <a:ln>
                  <a:noFill/>
                </a:ln>
                <a:solidFill>
                  <a:srgbClr val="0070C0"/>
                </a:solidFill>
                <a:effectLst/>
                <a:uLnTx/>
                <a:uFillTx/>
                <a:latin typeface="Arial Rounded MT Bold" pitchFamily="34" charset="0"/>
                <a:ea typeface="+mn-ea"/>
                <a:cs typeface="+mn-cs"/>
              </a:rPr>
              <a:t> </a:t>
            </a:r>
            <a:r>
              <a:rPr lang="en-CA" dirty="0" smtClean="0">
                <a:solidFill>
                  <a:srgbClr val="0070C0"/>
                </a:solidFill>
                <a:latin typeface="Arial Rounded MT Bold" pitchFamily="34" charset="0"/>
              </a:rPr>
              <a:t>counts recodes in </a:t>
            </a:r>
            <a:r>
              <a:rPr lang="en-US" i="1" dirty="0" smtClean="0">
                <a:solidFill>
                  <a:srgbClr val="0070C0"/>
                </a:solidFill>
                <a:latin typeface="Arial Rounded MT Bold" pitchFamily="34" charset="0"/>
              </a:rPr>
              <a:t>LANDING__OUTCOME </a:t>
            </a:r>
            <a:r>
              <a:rPr lang="en-US" i="1" dirty="0" smtClean="0">
                <a:solidFill>
                  <a:srgbClr val="0070C0"/>
                </a:solidFill>
                <a:latin typeface="Arial Rounded MT Bold" pitchFamily="34" charset="0"/>
              </a:rPr>
              <a:t> </a:t>
            </a:r>
            <a:r>
              <a:rPr lang="en-CA" dirty="0" smtClean="0">
                <a:solidFill>
                  <a:srgbClr val="0070C0"/>
                </a:solidFill>
                <a:latin typeface="Arial Rounded MT Bold" pitchFamily="34" charset="0"/>
              </a:rPr>
              <a:t>column; </a:t>
            </a:r>
            <a:r>
              <a:rPr lang="en-CA" i="1" dirty="0" smtClean="0">
                <a:solidFill>
                  <a:srgbClr val="0070C0"/>
                </a:solidFill>
                <a:latin typeface="Arial Rounded MT Bold" pitchFamily="34" charset="0"/>
              </a:rPr>
              <a:t>WHERE</a:t>
            </a:r>
            <a:r>
              <a:rPr lang="en-CA" dirty="0" smtClean="0">
                <a:solidFill>
                  <a:srgbClr val="0070C0"/>
                </a:solidFill>
                <a:latin typeface="Arial Rounded MT Bold" pitchFamily="34" charset="0"/>
              </a:rPr>
              <a:t> clause filters date between 2010-06-04 and 2017-03-20; Group by keyword groups the</a:t>
            </a:r>
            <a:r>
              <a:rPr kumimoji="0" lang="en-CA" sz="1800" b="0" i="0" u="none" strike="noStrike" kern="1200" cap="none" spc="0" normalizeH="0" noProof="0" dirty="0" smtClean="0">
                <a:ln>
                  <a:noFill/>
                </a:ln>
                <a:solidFill>
                  <a:srgbClr val="0070C0"/>
                </a:solidFill>
                <a:effectLst/>
                <a:uLnTx/>
                <a:uFillTx/>
                <a:latin typeface="Arial Rounded MT Bold" pitchFamily="34" charset="0"/>
                <a:ea typeface="+mn-ea"/>
                <a:cs typeface="+mn-cs"/>
              </a:rPr>
              <a:t> different landing outcome; Order by keyword ranks the outcomes. </a:t>
            </a:r>
            <a:endParaRPr kumimoji="0" lang="en-US" sz="1800" b="0" u="none" strike="noStrike" kern="1200" cap="none" spc="0" normalizeH="0" baseline="0" noProof="0" dirty="0" smtClean="0">
              <a:ln>
                <a:noFill/>
              </a:ln>
              <a:solidFill>
                <a:srgbClr val="0070C0"/>
              </a:solidFill>
              <a:effectLst/>
              <a:uLnTx/>
              <a:uFillTx/>
              <a:latin typeface="Arial Rounded MT Bold" pitchFamily="34" charset="0"/>
              <a:ea typeface="+mn-ea"/>
              <a:cs typeface="+mn-cs"/>
            </a:endParaRPr>
          </a:p>
        </p:txBody>
      </p:sp>
    </p:spTree>
    <p:extLst>
      <p:ext uri="{BB962C8B-B14F-4D97-AF65-F5344CB8AC3E}">
        <p14:creationId xmlns:p14="http://schemas.microsoft.com/office/powerpoint/2010/main" xmlns=""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smtClean="0">
                <a:solidFill>
                  <a:srgbClr val="0B49CB"/>
                </a:solidFill>
                <a:latin typeface="Abadi"/>
              </a:rPr>
              <a:t>All Launch sites location in US map markers</a:t>
            </a:r>
            <a:endParaRPr lang="en-US" dirty="0">
              <a:solidFill>
                <a:srgbClr val="0B49CB"/>
              </a:solidFill>
              <a:latin typeface="Abadi"/>
            </a:endParaRPr>
          </a:p>
        </p:txBody>
      </p:sp>
      <p:pic>
        <p:nvPicPr>
          <p:cNvPr id="14337" name="Picture 1"/>
          <p:cNvPicPr>
            <a:picLocks noGrp="1" noChangeAspect="1" noChangeArrowheads="1"/>
          </p:cNvPicPr>
          <p:nvPr>
            <p:ph idx="4294967295"/>
          </p:nvPr>
        </p:nvPicPr>
        <p:blipFill>
          <a:blip r:embed="rId3"/>
          <a:srcRect/>
          <a:stretch>
            <a:fillRect/>
          </a:stretch>
        </p:blipFill>
        <p:spPr bwMode="auto">
          <a:xfrm>
            <a:off x="923896" y="1513756"/>
            <a:ext cx="9964380" cy="4021208"/>
          </a:xfrm>
          <a:prstGeom prst="rect">
            <a:avLst/>
          </a:prstGeom>
          <a:noFill/>
          <a:ln w="9525">
            <a:noFill/>
            <a:miter lim="800000"/>
            <a:headEnd/>
            <a:tailEnd/>
          </a:ln>
          <a:effectLst/>
        </p:spPr>
      </p:pic>
      <p:sp>
        <p:nvSpPr>
          <p:cNvPr id="6" name="TextBox 5"/>
          <p:cNvSpPr txBox="1"/>
          <p:nvPr/>
        </p:nvSpPr>
        <p:spPr>
          <a:xfrm>
            <a:off x="1468590" y="5780880"/>
            <a:ext cx="8866435" cy="646331"/>
          </a:xfrm>
          <a:prstGeom prst="rect">
            <a:avLst/>
          </a:prstGeom>
          <a:noFill/>
        </p:spPr>
        <p:txBody>
          <a:bodyPr wrap="square" rtlCol="0">
            <a:spAutoFit/>
          </a:bodyPr>
          <a:lstStyle/>
          <a:p>
            <a:r>
              <a:rPr lang="en-CA" dirty="0" smtClean="0">
                <a:solidFill>
                  <a:srgbClr val="0070C0"/>
                </a:solidFill>
                <a:latin typeface="Arial Rounded MT Bold" pitchFamily="34" charset="0"/>
              </a:rPr>
              <a:t>The map shows the </a:t>
            </a:r>
            <a:r>
              <a:rPr lang="en-CA" dirty="0" err="1" smtClean="0">
                <a:solidFill>
                  <a:srgbClr val="0070C0"/>
                </a:solidFill>
                <a:latin typeface="Arial Rounded MT Bold" pitchFamily="34" charset="0"/>
              </a:rPr>
              <a:t>spaceX</a:t>
            </a:r>
            <a:r>
              <a:rPr lang="en-CA" dirty="0" smtClean="0">
                <a:solidFill>
                  <a:srgbClr val="0070C0"/>
                </a:solidFill>
                <a:latin typeface="Arial Rounded MT Bold" pitchFamily="34" charset="0"/>
              </a:rPr>
              <a:t> launch sites are in the United States of America coasts Florida and California</a:t>
            </a:r>
            <a:endParaRPr lang="en-US" dirty="0">
              <a:solidFill>
                <a:srgbClr val="0070C0"/>
              </a:solidFill>
              <a:latin typeface="Arial Rounded MT Bold" pitchFamily="34" charset="0"/>
            </a:endParaRP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dirty="0"/>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Mark the success/failed launches with color </a:t>
            </a:r>
            <a:endParaRPr lang="en-US" dirty="0">
              <a:solidFill>
                <a:srgbClr val="0B49CB"/>
              </a:solidFill>
              <a:latin typeface="Abadi"/>
            </a:endParaRPr>
          </a:p>
        </p:txBody>
      </p:sp>
      <p:pic>
        <p:nvPicPr>
          <p:cNvPr id="13315" name="Picture 3"/>
          <p:cNvPicPr>
            <a:picLocks noChangeAspect="1" noChangeArrowheads="1"/>
          </p:cNvPicPr>
          <p:nvPr/>
        </p:nvPicPr>
        <p:blipFill>
          <a:blip r:embed="rId3"/>
          <a:srcRect/>
          <a:stretch>
            <a:fillRect/>
          </a:stretch>
        </p:blipFill>
        <p:spPr bwMode="auto">
          <a:xfrm>
            <a:off x="815058" y="1284433"/>
            <a:ext cx="2796437" cy="3296318"/>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a:srcRect/>
          <a:stretch>
            <a:fillRect/>
          </a:stretch>
        </p:blipFill>
        <p:spPr bwMode="auto">
          <a:xfrm>
            <a:off x="3747087" y="1284433"/>
            <a:ext cx="2851926" cy="3285760"/>
          </a:xfrm>
          <a:prstGeom prst="rect">
            <a:avLst/>
          </a:prstGeom>
          <a:noFill/>
          <a:ln w="9525">
            <a:noFill/>
            <a:miter lim="800000"/>
            <a:headEnd/>
            <a:tailEnd/>
          </a:ln>
          <a:effectLst/>
        </p:spPr>
      </p:pic>
      <p:pic>
        <p:nvPicPr>
          <p:cNvPr id="13318" name="Picture 6"/>
          <p:cNvPicPr>
            <a:picLocks noChangeAspect="1" noChangeArrowheads="1"/>
          </p:cNvPicPr>
          <p:nvPr/>
        </p:nvPicPr>
        <p:blipFill>
          <a:blip r:embed="rId5"/>
          <a:srcRect/>
          <a:stretch>
            <a:fillRect/>
          </a:stretch>
        </p:blipFill>
        <p:spPr bwMode="auto">
          <a:xfrm>
            <a:off x="7847246" y="1453482"/>
            <a:ext cx="3302517" cy="2998449"/>
          </a:xfrm>
          <a:prstGeom prst="rect">
            <a:avLst/>
          </a:prstGeom>
          <a:noFill/>
          <a:ln w="9525">
            <a:noFill/>
            <a:miter lim="800000"/>
            <a:headEnd/>
            <a:tailEnd/>
          </a:ln>
          <a:effectLst/>
        </p:spPr>
      </p:pic>
      <p:sp>
        <p:nvSpPr>
          <p:cNvPr id="11" name="TextBox 10"/>
          <p:cNvSpPr txBox="1"/>
          <p:nvPr/>
        </p:nvSpPr>
        <p:spPr>
          <a:xfrm>
            <a:off x="3266040" y="5205523"/>
            <a:ext cx="3395353" cy="369332"/>
          </a:xfrm>
          <a:prstGeom prst="rect">
            <a:avLst/>
          </a:prstGeom>
          <a:noFill/>
        </p:spPr>
        <p:txBody>
          <a:bodyPr wrap="none" rtlCol="0">
            <a:spAutoFit/>
          </a:bodyPr>
          <a:lstStyle/>
          <a:p>
            <a:r>
              <a:rPr lang="en-CA" dirty="0" smtClean="0"/>
              <a:t>Florida Launch Sites launch details</a:t>
            </a:r>
            <a:endParaRPr lang="en-US" dirty="0"/>
          </a:p>
        </p:txBody>
      </p:sp>
      <p:sp>
        <p:nvSpPr>
          <p:cNvPr id="12" name="TextBox 11"/>
          <p:cNvSpPr txBox="1"/>
          <p:nvPr/>
        </p:nvSpPr>
        <p:spPr>
          <a:xfrm>
            <a:off x="7590561" y="5020857"/>
            <a:ext cx="3695050" cy="369332"/>
          </a:xfrm>
          <a:prstGeom prst="rect">
            <a:avLst/>
          </a:prstGeom>
          <a:noFill/>
        </p:spPr>
        <p:txBody>
          <a:bodyPr wrap="none" rtlCol="0">
            <a:spAutoFit/>
          </a:bodyPr>
          <a:lstStyle/>
          <a:p>
            <a:r>
              <a:rPr lang="en-CA" dirty="0" smtClean="0"/>
              <a:t>California Launch Sites launch details </a:t>
            </a:r>
            <a:endParaRPr lang="en-US" dirty="0"/>
          </a:p>
        </p:txBody>
      </p:sp>
      <p:pic>
        <p:nvPicPr>
          <p:cNvPr id="13319" name="Picture 7"/>
          <p:cNvPicPr>
            <a:picLocks noChangeAspect="1" noChangeArrowheads="1"/>
          </p:cNvPicPr>
          <p:nvPr/>
        </p:nvPicPr>
        <p:blipFill>
          <a:blip r:embed="rId6"/>
          <a:srcRect/>
          <a:stretch>
            <a:fillRect/>
          </a:stretch>
        </p:blipFill>
        <p:spPr bwMode="auto">
          <a:xfrm>
            <a:off x="770011" y="4570193"/>
            <a:ext cx="1948228" cy="2189869"/>
          </a:xfrm>
          <a:prstGeom prst="rect">
            <a:avLst/>
          </a:prstGeom>
          <a:noFill/>
          <a:ln w="9525">
            <a:noFill/>
            <a:miter lim="800000"/>
            <a:headEnd/>
            <a:tailEnd/>
          </a:ln>
          <a:effectLst/>
        </p:spPr>
      </p:pic>
      <p:sp>
        <p:nvSpPr>
          <p:cNvPr id="15" name="TextBox 14"/>
          <p:cNvSpPr txBox="1"/>
          <p:nvPr/>
        </p:nvSpPr>
        <p:spPr>
          <a:xfrm>
            <a:off x="4264639" y="5780880"/>
            <a:ext cx="5245347" cy="707886"/>
          </a:xfrm>
          <a:prstGeom prst="rect">
            <a:avLst/>
          </a:prstGeom>
          <a:noFill/>
        </p:spPr>
        <p:txBody>
          <a:bodyPr wrap="none" rtlCol="0">
            <a:spAutoFit/>
          </a:bodyPr>
          <a:lstStyle/>
          <a:p>
            <a:r>
              <a:rPr lang="en-CA" sz="2000" dirty="0" smtClean="0">
                <a:latin typeface="Bahnschrift Light" pitchFamily="34" charset="0"/>
              </a:rPr>
              <a:t>A </a:t>
            </a:r>
            <a:r>
              <a:rPr lang="en-CA" sz="2000" b="1" dirty="0" smtClean="0">
                <a:solidFill>
                  <a:srgbClr val="00B050"/>
                </a:solidFill>
                <a:latin typeface="Bahnschrift Light" pitchFamily="34" charset="0"/>
              </a:rPr>
              <a:t>Green Marker </a:t>
            </a:r>
            <a:r>
              <a:rPr lang="en-CA" sz="2000" dirty="0" smtClean="0">
                <a:latin typeface="Bahnschrift Light" pitchFamily="34" charset="0"/>
              </a:rPr>
              <a:t>shows a successful Launch</a:t>
            </a:r>
          </a:p>
          <a:p>
            <a:r>
              <a:rPr lang="en-CA" sz="2000" dirty="0" smtClean="0">
                <a:latin typeface="Bahnschrift Light" pitchFamily="34" charset="0"/>
              </a:rPr>
              <a:t>A </a:t>
            </a:r>
            <a:r>
              <a:rPr lang="en-CA" sz="2000" b="1" dirty="0" smtClean="0">
                <a:solidFill>
                  <a:srgbClr val="FF0000"/>
                </a:solidFill>
                <a:latin typeface="Bahnschrift Light" pitchFamily="34" charset="0"/>
              </a:rPr>
              <a:t>Red Marker </a:t>
            </a:r>
            <a:r>
              <a:rPr lang="en-CA" sz="2000" dirty="0" smtClean="0">
                <a:latin typeface="Bahnschrift Light" pitchFamily="34" charset="0"/>
              </a:rPr>
              <a:t>shows a failed launch</a:t>
            </a:r>
            <a:endParaRPr lang="en-US" sz="2000" dirty="0">
              <a:latin typeface="Bahnschrift Light" pitchFamily="34" charset="0"/>
            </a:endParaRP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a:t>
            </a:r>
            <a:r>
              <a:rPr lang="en-US" dirty="0" smtClean="0">
                <a:solidFill>
                  <a:srgbClr val="0B49CB"/>
                </a:solidFill>
                <a:latin typeface="Abadi"/>
              </a:rPr>
              <a:t>Site (CCAFS-SLC-40) distance to Landmarks</a:t>
            </a:r>
            <a:endParaRPr lang="en-US" dirty="0">
              <a:solidFill>
                <a:srgbClr val="0B49CB"/>
              </a:solidFill>
              <a:latin typeface="Abadi"/>
            </a:endParaRPr>
          </a:p>
        </p:txBody>
      </p:sp>
      <p:pic>
        <p:nvPicPr>
          <p:cNvPr id="12289" name="Picture 1"/>
          <p:cNvPicPr>
            <a:picLocks noChangeAspect="1" noChangeArrowheads="1"/>
          </p:cNvPicPr>
          <p:nvPr/>
        </p:nvPicPr>
        <p:blipFill>
          <a:blip r:embed="rId3"/>
          <a:srcRect/>
          <a:stretch>
            <a:fillRect/>
          </a:stretch>
        </p:blipFill>
        <p:spPr bwMode="auto">
          <a:xfrm>
            <a:off x="770011" y="1306286"/>
            <a:ext cx="9353550" cy="2371725"/>
          </a:xfrm>
          <a:prstGeom prst="rect">
            <a:avLst/>
          </a:prstGeom>
          <a:noFill/>
          <a:ln w="9525">
            <a:noFill/>
            <a:miter lim="800000"/>
            <a:headEnd/>
            <a:tailEnd/>
          </a:ln>
          <a:effectLst/>
        </p:spPr>
      </p:pic>
      <p:pic>
        <p:nvPicPr>
          <p:cNvPr id="12290" name="Picture 2"/>
          <p:cNvPicPr>
            <a:picLocks noChangeAspect="1" noChangeArrowheads="1"/>
          </p:cNvPicPr>
          <p:nvPr/>
        </p:nvPicPr>
        <p:blipFill>
          <a:blip r:embed="rId4"/>
          <a:srcRect/>
          <a:stretch>
            <a:fillRect/>
          </a:stretch>
        </p:blipFill>
        <p:spPr bwMode="auto">
          <a:xfrm>
            <a:off x="935130" y="4584406"/>
            <a:ext cx="6924675" cy="2038350"/>
          </a:xfrm>
          <a:prstGeom prst="rect">
            <a:avLst/>
          </a:prstGeom>
          <a:noFill/>
          <a:ln w="9525">
            <a:noFill/>
            <a:miter lim="800000"/>
            <a:headEnd/>
            <a:tailEnd/>
          </a:ln>
          <a:effectLst/>
        </p:spPr>
      </p:pic>
      <p:sp>
        <p:nvSpPr>
          <p:cNvPr id="7" name="TextBox 6"/>
          <p:cNvSpPr txBox="1"/>
          <p:nvPr/>
        </p:nvSpPr>
        <p:spPr>
          <a:xfrm>
            <a:off x="2228369" y="3911173"/>
            <a:ext cx="2891241" cy="369332"/>
          </a:xfrm>
          <a:prstGeom prst="rect">
            <a:avLst/>
          </a:prstGeom>
          <a:noFill/>
        </p:spPr>
        <p:txBody>
          <a:bodyPr wrap="none" rtlCol="0">
            <a:spAutoFit/>
          </a:bodyPr>
          <a:lstStyle/>
          <a:p>
            <a:r>
              <a:rPr lang="en-CA" dirty="0" smtClean="0"/>
              <a:t>Distance to coast is 0.90 km. </a:t>
            </a:r>
            <a:endParaRPr lang="en-US" dirty="0"/>
          </a:p>
        </p:txBody>
      </p:sp>
      <p:sp>
        <p:nvSpPr>
          <p:cNvPr id="9" name="TextBox 8"/>
          <p:cNvSpPr txBox="1"/>
          <p:nvPr/>
        </p:nvSpPr>
        <p:spPr>
          <a:xfrm>
            <a:off x="7976027" y="4771785"/>
            <a:ext cx="3899401" cy="646331"/>
          </a:xfrm>
          <a:prstGeom prst="rect">
            <a:avLst/>
          </a:prstGeom>
          <a:noFill/>
        </p:spPr>
        <p:txBody>
          <a:bodyPr wrap="none" rtlCol="0">
            <a:spAutoFit/>
          </a:bodyPr>
          <a:lstStyle/>
          <a:p>
            <a:r>
              <a:rPr lang="en-CA" dirty="0" smtClean="0"/>
              <a:t>Distance to closest Highway is 29.21 km</a:t>
            </a:r>
          </a:p>
          <a:p>
            <a:r>
              <a:rPr lang="en-CA" dirty="0" smtClean="0"/>
              <a:t>Distance to </a:t>
            </a:r>
            <a:r>
              <a:rPr lang="en-CA" dirty="0" err="1" smtClean="0"/>
              <a:t>Orlando</a:t>
            </a:r>
            <a:r>
              <a:rPr lang="en-CA" dirty="0" smtClean="0"/>
              <a:t> is 78.45 km</a:t>
            </a:r>
            <a:endParaRPr lang="en-US" dirty="0"/>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err="1" smtClean="0">
                <a:solidFill>
                  <a:srgbClr val="0B49CB"/>
                </a:solidFill>
                <a:latin typeface="Abadi"/>
              </a:rPr>
              <a:t>SpaceX</a:t>
            </a:r>
            <a:r>
              <a:rPr lang="en-CA" dirty="0" smtClean="0">
                <a:solidFill>
                  <a:srgbClr val="0B49CB"/>
                </a:solidFill>
                <a:latin typeface="Abadi"/>
              </a:rPr>
              <a:t> Launch Dashboard: Total success launches by all sites </a:t>
            </a:r>
            <a:endParaRPr lang="en-US" dirty="0">
              <a:solidFill>
                <a:srgbClr val="0B49CB"/>
              </a:solidFill>
              <a:latin typeface="Abadi"/>
            </a:endParaRPr>
          </a:p>
        </p:txBody>
      </p:sp>
      <p:pic>
        <p:nvPicPr>
          <p:cNvPr id="10242" name="Picture 2"/>
          <p:cNvPicPr>
            <a:picLocks noChangeAspect="1" noChangeArrowheads="1"/>
          </p:cNvPicPr>
          <p:nvPr/>
        </p:nvPicPr>
        <p:blipFill>
          <a:blip r:embed="rId3"/>
          <a:srcRect/>
          <a:stretch>
            <a:fillRect/>
          </a:stretch>
        </p:blipFill>
        <p:spPr bwMode="auto">
          <a:xfrm>
            <a:off x="4865761" y="1476656"/>
            <a:ext cx="6419850" cy="4657725"/>
          </a:xfrm>
          <a:prstGeom prst="rect">
            <a:avLst/>
          </a:prstGeom>
          <a:noFill/>
          <a:ln w="9525">
            <a:noFill/>
            <a:miter lim="800000"/>
            <a:headEnd/>
            <a:tailEnd/>
          </a:ln>
          <a:effectLst/>
        </p:spPr>
      </p:pic>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922889" y="1838606"/>
            <a:ext cx="3579955" cy="4295775"/>
          </a:xfrm>
          <a:prstGeom prst="rect">
            <a:avLst/>
          </a:prstGeom>
        </p:spPr>
        <p:txBody>
          <a:bodyPr>
            <a:normAutofit/>
          </a:bodyPr>
          <a:lstStyle/>
          <a:p>
            <a:pPr marL="228600" marR="0" lvl="0" indent="-228600" algn="l" defTabSz="914400" rtl="0" eaLnBrk="1" fontAlgn="auto" latinLnBrk="0" hangingPunct="1">
              <a:lnSpc>
                <a:spcPct val="100000"/>
              </a:lnSpc>
              <a:spcBef>
                <a:spcPts val="1400"/>
              </a:spcBef>
              <a:spcAft>
                <a:spcPts val="0"/>
              </a:spcAft>
              <a:buClrTx/>
              <a:buSzTx/>
              <a:tabLst/>
              <a:defRPr/>
            </a:pPr>
            <a:r>
              <a:rPr kumimoji="0" lang="en-US"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Pie chart shows the success percentage of all launch sites. </a:t>
            </a:r>
            <a:r>
              <a:rPr lang="en-US" sz="2400" dirty="0" smtClean="0">
                <a:solidFill>
                  <a:srgbClr val="0070C0"/>
                </a:solidFill>
                <a:latin typeface="Arial Rounded MT Bold" pitchFamily="34" charset="0"/>
              </a:rPr>
              <a:t>KSC LC-39A has the most successful launches,  41.7% </a:t>
            </a:r>
            <a:r>
              <a:rPr kumimoji="0" lang="en-US" sz="2400" b="0" i="0" u="none" strike="noStrike" kern="1200" cap="none" spc="0" normalizeH="0" noProof="0" dirty="0" smtClean="0">
                <a:ln>
                  <a:noFill/>
                </a:ln>
                <a:solidFill>
                  <a:srgbClr val="0070C0"/>
                </a:solidFill>
                <a:effectLst/>
                <a:uLnTx/>
                <a:uFillTx/>
                <a:latin typeface="Arial Rounded MT Bold" pitchFamily="34" charset="0"/>
                <a:ea typeface="+mn-ea"/>
                <a:cs typeface="+mn-cs"/>
              </a:rPr>
              <a:t>. CCAFS SLC-40 has the least successful launches, 12.5%</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1571945"/>
            <a:ext cx="10399485" cy="4315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CA" sz="1800" dirty="0" smtClean="0">
                <a:solidFill>
                  <a:schemeClr val="accent3">
                    <a:lumMod val="25000"/>
                  </a:schemeClr>
                </a:solidFill>
                <a:latin typeface="Abadi" panose="020B0604020104020204" pitchFamily="34" charset="0"/>
              </a:rPr>
              <a:t>Falcon 9 rocket launches with a cost of 62 million dollars on </a:t>
            </a:r>
            <a:r>
              <a:rPr lang="en-CA" sz="1800" dirty="0" err="1" smtClean="0">
                <a:solidFill>
                  <a:schemeClr val="accent3">
                    <a:lumMod val="25000"/>
                  </a:schemeClr>
                </a:solidFill>
                <a:latin typeface="Abadi" panose="020B0604020104020204" pitchFamily="34" charset="0"/>
              </a:rPr>
              <a:t>SpaceX</a:t>
            </a:r>
            <a:r>
              <a:rPr lang="en-CA" sz="1800" dirty="0" smtClean="0">
                <a:solidFill>
                  <a:schemeClr val="accent3">
                    <a:lumMod val="25000"/>
                  </a:schemeClr>
                </a:solidFill>
                <a:latin typeface="Abadi" panose="020B0604020104020204" pitchFamily="34" charset="0"/>
              </a:rPr>
              <a:t> website because of reusing the first stage. </a:t>
            </a:r>
          </a:p>
          <a:p>
            <a:pPr lvl="1">
              <a:spcBef>
                <a:spcPts val="1400"/>
              </a:spcBef>
            </a:pPr>
            <a:r>
              <a:rPr lang="en-CA" sz="1800" dirty="0" smtClean="0">
                <a:solidFill>
                  <a:schemeClr val="accent3">
                    <a:lumMod val="25000"/>
                  </a:schemeClr>
                </a:solidFill>
                <a:latin typeface="Abadi" panose="020B0604020104020204" pitchFamily="34" charset="0"/>
              </a:rPr>
              <a:t>Other provides costs upwards of 165 million dollars each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CA" sz="1800" dirty="0" smtClean="0">
                <a:solidFill>
                  <a:schemeClr val="accent3">
                    <a:lumMod val="25000"/>
                  </a:schemeClr>
                </a:solidFill>
                <a:latin typeface="Abadi" panose="020B0604020104020204" pitchFamily="34" charset="0"/>
              </a:rPr>
              <a:t>Determine factors for landing successfully </a:t>
            </a:r>
          </a:p>
          <a:p>
            <a:pPr lvl="1">
              <a:spcBef>
                <a:spcPts val="1400"/>
              </a:spcBef>
            </a:pPr>
            <a:r>
              <a:rPr lang="en-CA" sz="1800" dirty="0" smtClean="0">
                <a:solidFill>
                  <a:schemeClr val="accent3">
                    <a:lumMod val="25000"/>
                  </a:schemeClr>
                </a:solidFill>
                <a:latin typeface="Abadi" panose="020B0604020104020204" pitchFamily="34" charset="0"/>
              </a:rPr>
              <a:t>Interact amongst various features to determine the success rate of a successful landing</a:t>
            </a:r>
          </a:p>
          <a:p>
            <a:pPr lvl="1">
              <a:spcBef>
                <a:spcPts val="1400"/>
              </a:spcBef>
            </a:pPr>
            <a:r>
              <a:rPr lang="en-CA" sz="1800" dirty="0" smtClean="0">
                <a:solidFill>
                  <a:schemeClr val="accent3">
                    <a:lumMod val="25000"/>
                  </a:schemeClr>
                </a:solidFill>
                <a:latin typeface="Abadi" panose="020B0604020104020204" pitchFamily="34" charset="0"/>
              </a:rPr>
              <a:t>Predict  if the first stage of the </a:t>
            </a:r>
            <a:r>
              <a:rPr lang="en-CA" sz="1800" dirty="0" err="1" smtClean="0">
                <a:solidFill>
                  <a:schemeClr val="accent3">
                    <a:lumMod val="25000"/>
                  </a:schemeClr>
                </a:solidFill>
                <a:latin typeface="Abadi" panose="020B0604020104020204" pitchFamily="34" charset="0"/>
              </a:rPr>
              <a:t>SpaceX</a:t>
            </a:r>
            <a:r>
              <a:rPr lang="en-CA" sz="1800" dirty="0" smtClean="0">
                <a:solidFill>
                  <a:schemeClr val="accent3">
                    <a:lumMod val="25000"/>
                  </a:schemeClr>
                </a:solidFill>
                <a:latin typeface="Abadi" panose="020B0604020104020204" pitchFamily="34" charset="0"/>
              </a:rPr>
              <a:t> Falcon 9 rocket will land successfully so that we can determine the cost of a launch</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xmlns=""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9217" name="Picture 1"/>
          <p:cNvPicPr>
            <a:picLocks noChangeAspect="1" noChangeArrowheads="1"/>
          </p:cNvPicPr>
          <p:nvPr/>
        </p:nvPicPr>
        <p:blipFill>
          <a:blip r:embed="rId3"/>
          <a:srcRect/>
          <a:stretch>
            <a:fillRect/>
          </a:stretch>
        </p:blipFill>
        <p:spPr bwMode="auto">
          <a:xfrm>
            <a:off x="340782" y="1506070"/>
            <a:ext cx="3808599" cy="2558784"/>
          </a:xfrm>
          <a:prstGeom prst="rect">
            <a:avLst/>
          </a:prstGeom>
          <a:noFill/>
          <a:ln w="9525">
            <a:noFill/>
            <a:miter lim="800000"/>
            <a:headEnd/>
            <a:tailEnd/>
          </a:ln>
          <a:effectLst/>
        </p:spPr>
      </p:pic>
      <p:pic>
        <p:nvPicPr>
          <p:cNvPr id="9218" name="Picture 2"/>
          <p:cNvPicPr>
            <a:picLocks noChangeAspect="1" noChangeArrowheads="1"/>
          </p:cNvPicPr>
          <p:nvPr/>
        </p:nvPicPr>
        <p:blipFill>
          <a:blip r:embed="rId4"/>
          <a:srcRect/>
          <a:stretch>
            <a:fillRect/>
          </a:stretch>
        </p:blipFill>
        <p:spPr bwMode="auto">
          <a:xfrm>
            <a:off x="4345666" y="4196520"/>
            <a:ext cx="3785122" cy="2490826"/>
          </a:xfrm>
          <a:prstGeom prst="rect">
            <a:avLst/>
          </a:prstGeom>
          <a:noFill/>
          <a:ln w="9525">
            <a:noFill/>
            <a:miter lim="800000"/>
            <a:headEnd/>
            <a:tailEnd/>
          </a:ln>
          <a:effectLst/>
        </p:spPr>
      </p:pic>
      <p:pic>
        <p:nvPicPr>
          <p:cNvPr id="9219" name="Picture 3"/>
          <p:cNvPicPr>
            <a:picLocks noChangeAspect="1" noChangeArrowheads="1"/>
          </p:cNvPicPr>
          <p:nvPr/>
        </p:nvPicPr>
        <p:blipFill>
          <a:blip r:embed="rId5"/>
          <a:srcRect/>
          <a:stretch>
            <a:fillRect/>
          </a:stretch>
        </p:blipFill>
        <p:spPr bwMode="auto">
          <a:xfrm>
            <a:off x="340782" y="4196520"/>
            <a:ext cx="3808599" cy="2490826"/>
          </a:xfrm>
          <a:prstGeom prst="rect">
            <a:avLst/>
          </a:prstGeom>
          <a:noFill/>
          <a:ln w="9525">
            <a:noFill/>
            <a:miter lim="800000"/>
            <a:headEnd/>
            <a:tailEnd/>
          </a:ln>
          <a:effectLst/>
        </p:spPr>
      </p:pic>
      <p:pic>
        <p:nvPicPr>
          <p:cNvPr id="9220" name="Picture 4"/>
          <p:cNvPicPr>
            <a:picLocks noChangeAspect="1" noChangeArrowheads="1"/>
          </p:cNvPicPr>
          <p:nvPr/>
        </p:nvPicPr>
        <p:blipFill>
          <a:blip r:embed="rId6"/>
          <a:srcRect/>
          <a:stretch>
            <a:fillRect/>
          </a:stretch>
        </p:blipFill>
        <p:spPr bwMode="auto">
          <a:xfrm>
            <a:off x="4345666" y="1506070"/>
            <a:ext cx="3638045" cy="2558784"/>
          </a:xfrm>
          <a:prstGeom prst="rect">
            <a:avLst/>
          </a:prstGeom>
          <a:noFill/>
          <a:ln w="9525">
            <a:noFill/>
            <a:miter lim="800000"/>
            <a:headEnd/>
            <a:tailEnd/>
          </a:ln>
          <a:effectLst/>
        </p:spPr>
      </p:pic>
      <p:sp>
        <p:nvSpPr>
          <p:cNvPr id="9" name="Title 1">
            <a:extLst>
              <a:ext uri="{FF2B5EF4-FFF2-40B4-BE49-F238E27FC236}">
                <a16:creationId xmlns:a16="http://schemas.microsoft.com/office/drawing/2014/main" xmlns="" id="{9456A072-47A6-4424-9ABE-F398119040DD}"/>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err="1" smtClean="0">
                <a:solidFill>
                  <a:srgbClr val="0B49CB"/>
                </a:solidFill>
                <a:latin typeface="Abadi"/>
              </a:rPr>
              <a:t>SpaceX</a:t>
            </a:r>
            <a:r>
              <a:rPr lang="en-CA" dirty="0" smtClean="0">
                <a:solidFill>
                  <a:srgbClr val="0B49CB"/>
                </a:solidFill>
                <a:latin typeface="Abadi"/>
              </a:rPr>
              <a:t> Launch Dashboard: each site successful rates</a:t>
            </a:r>
            <a:endParaRPr lang="en-US" dirty="0">
              <a:solidFill>
                <a:srgbClr val="0B49CB"/>
              </a:solidFill>
              <a:latin typeface="Abadi"/>
            </a:endParaRPr>
          </a:p>
        </p:txBody>
      </p:sp>
      <p:graphicFrame>
        <p:nvGraphicFramePr>
          <p:cNvPr id="10" name="Table 9"/>
          <p:cNvGraphicFramePr>
            <a:graphicFrameLocks noGrp="1"/>
          </p:cNvGraphicFramePr>
          <p:nvPr/>
        </p:nvGraphicFramePr>
        <p:xfrm>
          <a:off x="8556498" y="2005533"/>
          <a:ext cx="2881513" cy="2621184"/>
        </p:xfrm>
        <a:graphic>
          <a:graphicData uri="http://schemas.openxmlformats.org/drawingml/2006/table">
            <a:tbl>
              <a:tblPr firstRow="1" bandRow="1">
                <a:tableStyleId>{5C22544A-7EE6-4342-B048-85BDC9FD1C3A}</a:tableStyleId>
              </a:tblPr>
              <a:tblGrid>
                <a:gridCol w="1647899"/>
                <a:gridCol w="1233614"/>
              </a:tblGrid>
              <a:tr h="495276">
                <a:tc>
                  <a:txBody>
                    <a:bodyPr/>
                    <a:lstStyle/>
                    <a:p>
                      <a:r>
                        <a:rPr lang="en-CA" dirty="0" smtClean="0"/>
                        <a:t>Launch site</a:t>
                      </a:r>
                      <a:endParaRPr lang="en-US" dirty="0"/>
                    </a:p>
                  </a:txBody>
                  <a:tcPr/>
                </a:tc>
                <a:tc>
                  <a:txBody>
                    <a:bodyPr/>
                    <a:lstStyle/>
                    <a:p>
                      <a:r>
                        <a:rPr lang="en-CA" dirty="0" smtClean="0"/>
                        <a:t>Successful rates</a:t>
                      </a:r>
                      <a:endParaRPr lang="en-US" dirty="0"/>
                    </a:p>
                  </a:txBody>
                  <a:tcPr/>
                </a:tc>
              </a:tr>
              <a:tr h="495276">
                <a:tc>
                  <a:txBody>
                    <a:bodyPr/>
                    <a:lstStyle/>
                    <a:p>
                      <a:r>
                        <a:rPr lang="en-CA" dirty="0" smtClean="0"/>
                        <a:t>KSC LC-39A</a:t>
                      </a:r>
                      <a:endParaRPr lang="en-US" dirty="0"/>
                    </a:p>
                  </a:txBody>
                  <a:tcPr/>
                </a:tc>
                <a:tc>
                  <a:txBody>
                    <a:bodyPr/>
                    <a:lstStyle/>
                    <a:p>
                      <a:r>
                        <a:rPr lang="en-CA" dirty="0" smtClean="0"/>
                        <a:t>76.9</a:t>
                      </a:r>
                      <a:endParaRPr lang="en-US" dirty="0"/>
                    </a:p>
                  </a:txBody>
                  <a:tcPr/>
                </a:tc>
              </a:tr>
              <a:tr h="495276">
                <a:tc>
                  <a:txBody>
                    <a:bodyPr/>
                    <a:lstStyle/>
                    <a:p>
                      <a:r>
                        <a:rPr lang="en-CA" dirty="0" smtClean="0"/>
                        <a:t>CCAFS LC-40</a:t>
                      </a:r>
                      <a:endParaRPr lang="en-US" dirty="0"/>
                    </a:p>
                  </a:txBody>
                  <a:tcPr/>
                </a:tc>
                <a:tc>
                  <a:txBody>
                    <a:bodyPr/>
                    <a:lstStyle/>
                    <a:p>
                      <a:r>
                        <a:rPr lang="en-CA" dirty="0" smtClean="0"/>
                        <a:t>73.1</a:t>
                      </a:r>
                      <a:endParaRPr lang="en-US" dirty="0"/>
                    </a:p>
                  </a:txBody>
                  <a:tcPr/>
                </a:tc>
              </a:tr>
              <a:tr h="495276">
                <a:tc>
                  <a:txBody>
                    <a:bodyPr/>
                    <a:lstStyle/>
                    <a:p>
                      <a:r>
                        <a:rPr lang="en-CA" dirty="0" smtClean="0"/>
                        <a:t>VAFB</a:t>
                      </a:r>
                      <a:r>
                        <a:rPr lang="en-CA" baseline="0" dirty="0" smtClean="0"/>
                        <a:t> SKC-4E</a:t>
                      </a:r>
                      <a:endParaRPr lang="en-US" dirty="0"/>
                    </a:p>
                  </a:txBody>
                  <a:tcPr/>
                </a:tc>
                <a:tc>
                  <a:txBody>
                    <a:bodyPr/>
                    <a:lstStyle/>
                    <a:p>
                      <a:r>
                        <a:rPr lang="en-CA" dirty="0" smtClean="0"/>
                        <a:t>60.0</a:t>
                      </a:r>
                      <a:endParaRPr lang="en-US" dirty="0"/>
                    </a:p>
                  </a:txBody>
                  <a:tcPr/>
                </a:tc>
              </a:tr>
              <a:tr h="495276">
                <a:tc>
                  <a:txBody>
                    <a:bodyPr/>
                    <a:lstStyle/>
                    <a:p>
                      <a:r>
                        <a:rPr lang="en-CA" dirty="0" smtClean="0"/>
                        <a:t>CCAFS SLC-40</a:t>
                      </a:r>
                      <a:endParaRPr lang="en-US" dirty="0"/>
                    </a:p>
                  </a:txBody>
                  <a:tcPr/>
                </a:tc>
                <a:tc>
                  <a:txBody>
                    <a:bodyPr/>
                    <a:lstStyle/>
                    <a:p>
                      <a:r>
                        <a:rPr lang="en-CA" dirty="0" smtClean="0"/>
                        <a:t>57.1</a:t>
                      </a:r>
                      <a:endParaRPr lang="en-US" dirty="0"/>
                    </a:p>
                  </a:txBody>
                  <a:tcPr/>
                </a:tc>
              </a:tr>
            </a:tbl>
          </a:graphicData>
        </a:graphic>
      </p:graphicFrame>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err="1" smtClean="0">
                <a:solidFill>
                  <a:srgbClr val="0B49CB"/>
                </a:solidFill>
                <a:latin typeface="Abadi"/>
              </a:rPr>
              <a:t>SpaceX</a:t>
            </a:r>
            <a:r>
              <a:rPr lang="en-CA" dirty="0" smtClean="0">
                <a:solidFill>
                  <a:srgbClr val="0B49CB"/>
                </a:solidFill>
                <a:latin typeface="Abadi"/>
              </a:rPr>
              <a:t> Launch </a:t>
            </a:r>
            <a:r>
              <a:rPr lang="en-CA" dirty="0" smtClean="0">
                <a:solidFill>
                  <a:srgbClr val="0B49CB"/>
                </a:solidFill>
                <a:latin typeface="Abadi"/>
              </a:rPr>
              <a:t>Dashboard: Payload Mass vs. Successful launch</a:t>
            </a:r>
            <a:endParaRPr lang="en-US" dirty="0">
              <a:solidFill>
                <a:srgbClr val="0B49CB"/>
              </a:solidFill>
              <a:latin typeface="Abadi"/>
            </a:endParaRPr>
          </a:p>
        </p:txBody>
      </p:sp>
      <p:pic>
        <p:nvPicPr>
          <p:cNvPr id="8193" name="Picture 1"/>
          <p:cNvPicPr>
            <a:picLocks noChangeAspect="1" noChangeArrowheads="1"/>
          </p:cNvPicPr>
          <p:nvPr/>
        </p:nvPicPr>
        <p:blipFill>
          <a:blip r:embed="rId3"/>
          <a:srcRect/>
          <a:stretch>
            <a:fillRect/>
          </a:stretch>
        </p:blipFill>
        <p:spPr bwMode="auto">
          <a:xfrm>
            <a:off x="347783" y="1283234"/>
            <a:ext cx="10056399" cy="1682750"/>
          </a:xfrm>
          <a:prstGeom prst="rect">
            <a:avLst/>
          </a:prstGeom>
          <a:noFill/>
          <a:ln w="9525">
            <a:noFill/>
            <a:miter lim="800000"/>
            <a:headEnd/>
            <a:tailEnd/>
          </a:ln>
          <a:effectLst/>
        </p:spPr>
      </p:pic>
      <p:pic>
        <p:nvPicPr>
          <p:cNvPr id="8194" name="Picture 2"/>
          <p:cNvPicPr>
            <a:picLocks noChangeAspect="1" noChangeArrowheads="1"/>
          </p:cNvPicPr>
          <p:nvPr/>
        </p:nvPicPr>
        <p:blipFill>
          <a:blip r:embed="rId4"/>
          <a:srcRect/>
          <a:stretch>
            <a:fillRect/>
          </a:stretch>
        </p:blipFill>
        <p:spPr bwMode="auto">
          <a:xfrm>
            <a:off x="347783" y="3152376"/>
            <a:ext cx="10163975" cy="1708150"/>
          </a:xfrm>
          <a:prstGeom prst="rect">
            <a:avLst/>
          </a:prstGeom>
          <a:noFill/>
          <a:ln w="9525">
            <a:noFill/>
            <a:miter lim="800000"/>
            <a:headEnd/>
            <a:tailEnd/>
          </a:ln>
          <a:effectLst/>
        </p:spPr>
      </p:pic>
      <p:pic>
        <p:nvPicPr>
          <p:cNvPr id="8195" name="Picture 3"/>
          <p:cNvPicPr>
            <a:picLocks noChangeAspect="1" noChangeArrowheads="1"/>
          </p:cNvPicPr>
          <p:nvPr/>
        </p:nvPicPr>
        <p:blipFill>
          <a:blip r:embed="rId5"/>
          <a:srcRect/>
          <a:stretch>
            <a:fillRect/>
          </a:stretch>
        </p:blipFill>
        <p:spPr bwMode="auto">
          <a:xfrm>
            <a:off x="347783" y="5090149"/>
            <a:ext cx="10233825" cy="1701800"/>
          </a:xfrm>
          <a:prstGeom prst="rect">
            <a:avLst/>
          </a:prstGeom>
          <a:noFill/>
          <a:ln w="9525">
            <a:noFill/>
            <a:miter lim="800000"/>
            <a:headEnd/>
            <a:tailEnd/>
          </a:ln>
          <a:effectLst/>
        </p:spPr>
      </p:pic>
      <p:sp>
        <p:nvSpPr>
          <p:cNvPr id="8" name="TextBox 7"/>
          <p:cNvSpPr txBox="1"/>
          <p:nvPr/>
        </p:nvSpPr>
        <p:spPr>
          <a:xfrm>
            <a:off x="10581608" y="1605963"/>
            <a:ext cx="951607" cy="646331"/>
          </a:xfrm>
          <a:prstGeom prst="rect">
            <a:avLst/>
          </a:prstGeom>
          <a:noFill/>
        </p:spPr>
        <p:txBody>
          <a:bodyPr wrap="none" rtlCol="0">
            <a:spAutoFit/>
          </a:bodyPr>
          <a:lstStyle/>
          <a:p>
            <a:r>
              <a:rPr lang="en-CA" dirty="0" smtClean="0"/>
              <a:t>All sites </a:t>
            </a:r>
          </a:p>
          <a:p>
            <a:r>
              <a:rPr lang="en-CA" dirty="0" smtClean="0"/>
              <a:t>0-10 Kg</a:t>
            </a:r>
            <a:endParaRPr lang="en-US" dirty="0"/>
          </a:p>
        </p:txBody>
      </p:sp>
      <p:sp>
        <p:nvSpPr>
          <p:cNvPr id="9" name="TextBox 8"/>
          <p:cNvSpPr txBox="1"/>
          <p:nvPr/>
        </p:nvSpPr>
        <p:spPr>
          <a:xfrm>
            <a:off x="10734008" y="3526971"/>
            <a:ext cx="1108252" cy="646331"/>
          </a:xfrm>
          <a:prstGeom prst="rect">
            <a:avLst/>
          </a:prstGeom>
          <a:noFill/>
        </p:spPr>
        <p:txBody>
          <a:bodyPr wrap="none" rtlCol="0">
            <a:spAutoFit/>
          </a:bodyPr>
          <a:lstStyle/>
          <a:p>
            <a:r>
              <a:rPr lang="en-CA" dirty="0" smtClean="0"/>
              <a:t>KSC LC-39</a:t>
            </a:r>
          </a:p>
          <a:p>
            <a:r>
              <a:rPr lang="en-CA" dirty="0" smtClean="0"/>
              <a:t>0-7 Kg</a:t>
            </a:r>
            <a:endParaRPr lang="en-US" dirty="0"/>
          </a:p>
        </p:txBody>
      </p:sp>
      <p:sp>
        <p:nvSpPr>
          <p:cNvPr id="10" name="TextBox 9"/>
          <p:cNvSpPr txBox="1"/>
          <p:nvPr/>
        </p:nvSpPr>
        <p:spPr>
          <a:xfrm>
            <a:off x="10731485" y="5379242"/>
            <a:ext cx="1108252" cy="646331"/>
          </a:xfrm>
          <a:prstGeom prst="rect">
            <a:avLst/>
          </a:prstGeom>
          <a:noFill/>
        </p:spPr>
        <p:txBody>
          <a:bodyPr wrap="none" rtlCol="0">
            <a:spAutoFit/>
          </a:bodyPr>
          <a:lstStyle/>
          <a:p>
            <a:r>
              <a:rPr lang="en-CA" dirty="0" smtClean="0"/>
              <a:t>KSC LC-39</a:t>
            </a:r>
          </a:p>
          <a:p>
            <a:r>
              <a:rPr lang="en-CA" dirty="0" smtClean="0"/>
              <a:t>2-7 Kg</a:t>
            </a:r>
            <a:endParaRPr lang="en-US" dirty="0"/>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43</a:t>
            </a:fld>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p:cNvGraphicFramePr/>
          <p:nvPr/>
        </p:nvGraphicFramePr>
        <p:xfrm>
          <a:off x="6211261" y="1728908"/>
          <a:ext cx="447294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p:cNvGraphicFramePr>
            <a:graphicFrameLocks noGrp="1"/>
          </p:cNvGraphicFramePr>
          <p:nvPr/>
        </p:nvGraphicFramePr>
        <p:xfrm>
          <a:off x="1421546" y="2136161"/>
          <a:ext cx="4149378" cy="1951745"/>
        </p:xfrm>
        <a:graphic>
          <a:graphicData uri="http://schemas.openxmlformats.org/drawingml/2006/table">
            <a:tbl>
              <a:tblPr>
                <a:tableStyleId>{327F97BB-C833-4FB7-BDE5-3F7075034690}</a:tableStyleId>
              </a:tblPr>
              <a:tblGrid>
                <a:gridCol w="2901049"/>
                <a:gridCol w="1248329"/>
              </a:tblGrid>
              <a:tr h="390349">
                <a:tc>
                  <a:txBody>
                    <a:bodyPr/>
                    <a:lstStyle/>
                    <a:p>
                      <a:pPr algn="ctr" fontAlgn="b"/>
                      <a:r>
                        <a:rPr lang="en-US" sz="2000" u="none" strike="noStrike" dirty="0"/>
                        <a:t>Algorithm</a:t>
                      </a:r>
                      <a:endParaRPr lang="en-US" sz="2000" b="0" i="0" u="none" strike="noStrike" dirty="0">
                        <a:solidFill>
                          <a:srgbClr val="000000"/>
                        </a:solidFill>
                        <a:latin typeface="Calibri"/>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Accuracy </a:t>
                      </a:r>
                      <a:endParaRPr lang="en-US" sz="2000" b="0" i="0" u="none" strike="noStrike" dirty="0">
                        <a:solidFill>
                          <a:srgbClr val="000000"/>
                        </a:solidFill>
                        <a:latin typeface="Calibri"/>
                      </a:endParaRP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90349">
                <a:tc>
                  <a:txBody>
                    <a:bodyPr/>
                    <a:lstStyle/>
                    <a:p>
                      <a:pPr algn="l" fontAlgn="b"/>
                      <a:r>
                        <a:rPr lang="en-US" sz="2000" u="none" strike="noStrike" dirty="0"/>
                        <a:t>Logistic Regression</a:t>
                      </a:r>
                      <a:endParaRPr lang="en-US" sz="2000" b="0" i="0" u="none" strike="noStrike" dirty="0">
                        <a:solidFill>
                          <a:srgbClr val="000000"/>
                        </a:solidFill>
                        <a:latin typeface="Calibri"/>
                      </a:endParaRPr>
                    </a:p>
                  </a:txBody>
                  <a:tcPr marL="0" marR="0" marT="0" marB="0" anchor="b">
                    <a:lnL w="6350" cap="flat" cmpd="sng" algn="ctr">
                      <a:noFill/>
                      <a:prstDash val="solid"/>
                      <a:miter lim="800000"/>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2000" u="none" strike="noStrike" dirty="0"/>
                        <a:t>0.8464</a:t>
                      </a:r>
                      <a:endParaRPr lang="en-US" sz="2000" b="0" i="0" u="none" strike="noStrike" dirty="0">
                        <a:solidFill>
                          <a:srgbClr val="000000"/>
                        </a:solidFill>
                        <a:latin typeface="Calibri"/>
                      </a:endParaRPr>
                    </a:p>
                  </a:txBody>
                  <a:tcPr marL="0" marR="0" marT="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390349">
                <a:tc>
                  <a:txBody>
                    <a:bodyPr/>
                    <a:lstStyle/>
                    <a:p>
                      <a:pPr algn="l" fontAlgn="b"/>
                      <a:r>
                        <a:rPr lang="en-US" sz="2000" u="none" strike="noStrike" dirty="0"/>
                        <a:t>Support vector machine</a:t>
                      </a:r>
                      <a:endParaRPr lang="en-US" sz="2000" b="0" i="0" u="none" strike="noStrike" dirty="0">
                        <a:solidFill>
                          <a:srgbClr val="000000"/>
                        </a:solidFill>
                        <a:latin typeface="Calibri"/>
                      </a:endParaRPr>
                    </a:p>
                  </a:txBody>
                  <a:tcPr marL="0" marR="0" marT="0" marB="0" anchor="b">
                    <a:lnR w="12700" cap="flat" cmpd="sng" algn="ctr">
                      <a:solidFill>
                        <a:schemeClr val="tx1"/>
                      </a:solidFill>
                      <a:prstDash val="solid"/>
                      <a:round/>
                      <a:headEnd type="none" w="med" len="med"/>
                      <a:tailEnd type="none" w="med" len="med"/>
                    </a:lnR>
                    <a:lnT>
                      <a:noFill/>
                    </a:lnT>
                  </a:tcPr>
                </a:tc>
                <a:tc>
                  <a:txBody>
                    <a:bodyPr/>
                    <a:lstStyle/>
                    <a:p>
                      <a:pPr algn="ctr" fontAlgn="b"/>
                      <a:r>
                        <a:rPr lang="en-US" sz="2000" u="none" strike="noStrike" dirty="0"/>
                        <a:t>0.8482</a:t>
                      </a:r>
                      <a:endParaRPr lang="en-US" sz="2000" b="0" i="0" u="none" strike="noStrike" dirty="0">
                        <a:solidFill>
                          <a:srgbClr val="000000"/>
                        </a:solidFill>
                        <a:latin typeface="Calibri"/>
                      </a:endParaRPr>
                    </a:p>
                  </a:txBody>
                  <a:tcPr marL="0" marR="0" marT="0" marB="0" anchor="b">
                    <a:lnL w="12700" cap="flat" cmpd="sng" algn="ctr">
                      <a:solidFill>
                        <a:schemeClr val="tx1"/>
                      </a:solidFill>
                      <a:prstDash val="solid"/>
                      <a:round/>
                      <a:headEnd type="none" w="med" len="med"/>
                      <a:tailEnd type="none" w="med" len="med"/>
                    </a:lnL>
                  </a:tcPr>
                </a:tc>
              </a:tr>
              <a:tr h="390349">
                <a:tc>
                  <a:txBody>
                    <a:bodyPr/>
                    <a:lstStyle/>
                    <a:p>
                      <a:pPr algn="l" fontAlgn="b"/>
                      <a:r>
                        <a:rPr lang="en-US" sz="2000" u="none" strike="noStrike" dirty="0"/>
                        <a:t>Decision Tree</a:t>
                      </a:r>
                      <a:endParaRPr lang="en-US" sz="2000" b="0" i="0" u="none" strike="noStrike" dirty="0">
                        <a:solidFill>
                          <a:srgbClr val="000000"/>
                        </a:solidFill>
                        <a:latin typeface="Calibri"/>
                      </a:endParaRPr>
                    </a:p>
                  </a:txBody>
                  <a:tcPr marL="0" marR="0" marT="0" marB="0" anchor="b">
                    <a:lnR w="12700" cap="flat" cmpd="sng" algn="ctr">
                      <a:solidFill>
                        <a:schemeClr val="tx1"/>
                      </a:solidFill>
                      <a:prstDash val="solid"/>
                      <a:round/>
                      <a:headEnd type="none" w="med" len="med"/>
                      <a:tailEnd type="none" w="med" len="med"/>
                    </a:lnR>
                  </a:tcPr>
                </a:tc>
                <a:tc>
                  <a:txBody>
                    <a:bodyPr/>
                    <a:lstStyle/>
                    <a:p>
                      <a:pPr algn="ctr" fontAlgn="b"/>
                      <a:r>
                        <a:rPr lang="en-US" sz="2000" u="none" strike="noStrike" dirty="0"/>
                        <a:t>0.8732</a:t>
                      </a:r>
                      <a:endParaRPr lang="en-US" sz="2000" b="0" i="0" u="none" strike="noStrike" dirty="0">
                        <a:solidFill>
                          <a:srgbClr val="000000"/>
                        </a:solidFill>
                        <a:latin typeface="Calibri"/>
                      </a:endParaRPr>
                    </a:p>
                  </a:txBody>
                  <a:tcPr marL="0" marR="0" marT="0" marB="0" anchor="b">
                    <a:lnL w="12700" cap="flat" cmpd="sng" algn="ctr">
                      <a:solidFill>
                        <a:schemeClr val="tx1"/>
                      </a:solidFill>
                      <a:prstDash val="solid"/>
                      <a:round/>
                      <a:headEnd type="none" w="med" len="med"/>
                      <a:tailEnd type="none" w="med" len="med"/>
                    </a:lnL>
                  </a:tcPr>
                </a:tc>
              </a:tr>
              <a:tr h="390349">
                <a:tc>
                  <a:txBody>
                    <a:bodyPr/>
                    <a:lstStyle/>
                    <a:p>
                      <a:pPr algn="l" fontAlgn="b"/>
                      <a:r>
                        <a:rPr lang="en-US" sz="2000" u="none" strike="noStrike" dirty="0"/>
                        <a:t>KNN</a:t>
                      </a:r>
                      <a:endParaRPr lang="en-US" sz="2000" b="0" i="0" u="none" strike="noStrike" dirty="0">
                        <a:solidFill>
                          <a:srgbClr val="000000"/>
                        </a:solidFill>
                        <a:latin typeface="Calibri"/>
                      </a:endParaRPr>
                    </a:p>
                  </a:txBody>
                  <a:tcPr marL="0" marR="0" marT="0" marB="0" anchor="b">
                    <a:lnR w="12700" cap="flat" cmpd="sng" algn="ctr">
                      <a:solidFill>
                        <a:schemeClr val="tx1"/>
                      </a:solidFill>
                      <a:prstDash val="solid"/>
                      <a:round/>
                      <a:headEnd type="none" w="med" len="med"/>
                      <a:tailEnd type="none" w="med" len="med"/>
                    </a:lnR>
                  </a:tcPr>
                </a:tc>
                <a:tc>
                  <a:txBody>
                    <a:bodyPr/>
                    <a:lstStyle/>
                    <a:p>
                      <a:pPr algn="ctr" fontAlgn="b"/>
                      <a:r>
                        <a:rPr lang="en-US" sz="2000" u="none" strike="noStrike" dirty="0"/>
                        <a:t>0.8482</a:t>
                      </a:r>
                      <a:endParaRPr lang="en-US" sz="2000" b="0" i="0" u="none" strike="noStrike" dirty="0">
                        <a:solidFill>
                          <a:srgbClr val="000000"/>
                        </a:solidFill>
                        <a:latin typeface="Calibri"/>
                      </a:endParaRPr>
                    </a:p>
                  </a:txBody>
                  <a:tcPr marL="0" marR="0" marT="0" marB="0" anchor="b">
                    <a:lnL w="12700" cap="flat" cmpd="sng" algn="ctr">
                      <a:solidFill>
                        <a:schemeClr val="tx1"/>
                      </a:solidFill>
                      <a:prstDash val="solid"/>
                      <a:round/>
                      <a:headEnd type="none" w="med" len="med"/>
                      <a:tailEnd type="none" w="med" len="med"/>
                    </a:lnL>
                  </a:tcPr>
                </a:tc>
              </a:tr>
            </a:tbl>
          </a:graphicData>
        </a:graphic>
      </p:graphicFrame>
      <p:sp>
        <p:nvSpPr>
          <p:cNvPr id="8" name="TextBox 7"/>
          <p:cNvSpPr txBox="1"/>
          <p:nvPr/>
        </p:nvSpPr>
        <p:spPr>
          <a:xfrm>
            <a:off x="991241" y="1413613"/>
            <a:ext cx="5593976" cy="461665"/>
          </a:xfrm>
          <a:prstGeom prst="rect">
            <a:avLst/>
          </a:prstGeom>
          <a:noFill/>
        </p:spPr>
        <p:txBody>
          <a:bodyPr wrap="square" rtlCol="0">
            <a:spAutoFit/>
          </a:bodyPr>
          <a:lstStyle/>
          <a:p>
            <a:r>
              <a:rPr lang="en-CA" sz="2400" dirty="0" smtClean="0">
                <a:solidFill>
                  <a:srgbClr val="005493"/>
                </a:solidFill>
              </a:rPr>
              <a:t>Classification Accuracy using training data</a:t>
            </a:r>
            <a:endParaRPr lang="en-US" sz="2400" dirty="0">
              <a:solidFill>
                <a:srgbClr val="005493"/>
              </a:solidFill>
            </a:endParaRPr>
          </a:p>
        </p:txBody>
      </p:sp>
      <p:pic>
        <p:nvPicPr>
          <p:cNvPr id="6145" name="Picture 1"/>
          <p:cNvPicPr>
            <a:picLocks noChangeAspect="1" noChangeArrowheads="1"/>
          </p:cNvPicPr>
          <p:nvPr/>
        </p:nvPicPr>
        <p:blipFill>
          <a:blip r:embed="rId4"/>
          <a:srcRect/>
          <a:stretch>
            <a:fillRect/>
          </a:stretch>
        </p:blipFill>
        <p:spPr bwMode="auto">
          <a:xfrm>
            <a:off x="813189" y="4671892"/>
            <a:ext cx="10644783" cy="645459"/>
          </a:xfrm>
          <a:prstGeom prst="rect">
            <a:avLst/>
          </a:prstGeom>
          <a:noFill/>
          <a:ln w="9525">
            <a:noFill/>
            <a:miter lim="800000"/>
            <a:headEnd/>
            <a:tailEnd/>
          </a:ln>
          <a:effectLst/>
        </p:spPr>
      </p:pic>
      <p:sp>
        <p:nvSpPr>
          <p:cNvPr id="10" name="TextBox 9"/>
          <p:cNvSpPr txBox="1"/>
          <p:nvPr/>
        </p:nvSpPr>
        <p:spPr>
          <a:xfrm>
            <a:off x="813189" y="5563908"/>
            <a:ext cx="9871012" cy="830997"/>
          </a:xfrm>
          <a:prstGeom prst="rect">
            <a:avLst/>
          </a:prstGeom>
          <a:noFill/>
        </p:spPr>
        <p:txBody>
          <a:bodyPr wrap="square" rtlCol="0">
            <a:spAutoFit/>
          </a:bodyPr>
          <a:lstStyle/>
          <a:p>
            <a:r>
              <a:rPr lang="en-CA" sz="2400" dirty="0" smtClean="0">
                <a:solidFill>
                  <a:srgbClr val="005493"/>
                </a:solidFill>
              </a:rPr>
              <a:t>The decision tree classifier has the best accuracy using the validation data.</a:t>
            </a:r>
          </a:p>
          <a:p>
            <a:r>
              <a:rPr lang="en-CA" sz="2400" dirty="0" smtClean="0">
                <a:solidFill>
                  <a:srgbClr val="005493"/>
                </a:solidFill>
              </a:rPr>
              <a:t>The accuracy with the decision tree classifier on test data is 83.3%  </a:t>
            </a:r>
            <a:endParaRPr lang="en-US" sz="2400" dirty="0">
              <a:solidFill>
                <a:srgbClr val="005493"/>
              </a:solidFill>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1" y="1844168"/>
            <a:ext cx="5791563" cy="3405948"/>
          </a:xfrm>
          <a:prstGeom prst="rect">
            <a:avLst/>
          </a:prstGeom>
        </p:spPr>
        <p:txBody>
          <a:bodyPr>
            <a:noAutofit/>
          </a:bodyPr>
          <a:lstStyle/>
          <a:p>
            <a:pPr marL="228600" marR="0" lvl="0" indent="-228600" algn="l" defTabSz="914400" rtl="0" eaLnBrk="1" fontAlgn="auto" latinLnBrk="0" hangingPunct="1">
              <a:lnSpc>
                <a:spcPct val="100000"/>
              </a:lnSpc>
              <a:spcBef>
                <a:spcPts val="1400"/>
              </a:spcBef>
              <a:spcAft>
                <a:spcPts val="0"/>
              </a:spcAft>
              <a:buClrTx/>
              <a:buSzTx/>
              <a:tabLst/>
              <a:defRPr/>
            </a:pPr>
            <a:r>
              <a:rPr lang="en-US" sz="2400" dirty="0" smtClean="0">
                <a:solidFill>
                  <a:srgbClr val="0070C0"/>
                </a:solidFill>
                <a:latin typeface="Arial Rounded MT Bold" pitchFamily="34" charset="0"/>
              </a:rPr>
              <a:t>The confusion matrix for the decision tree classifier shows that the classifier can distinguish between the different classes. </a:t>
            </a:r>
            <a:endParaRPr lang="en-US" sz="2400" dirty="0" smtClean="0">
              <a:solidFill>
                <a:srgbClr val="0070C0"/>
              </a:solidFill>
              <a:latin typeface="Arial Rounded MT Bold" pitchFamily="34" charset="0"/>
            </a:endParaRPr>
          </a:p>
          <a:p>
            <a:pPr marL="228600" marR="0" lvl="0" indent="-228600" algn="l" defTabSz="914400" rtl="0" eaLnBrk="1" fontAlgn="auto" latinLnBrk="0" hangingPunct="1">
              <a:lnSpc>
                <a:spcPct val="100000"/>
              </a:lnSpc>
              <a:spcBef>
                <a:spcPts val="1400"/>
              </a:spcBef>
              <a:spcAft>
                <a:spcPts val="0"/>
              </a:spcAft>
              <a:buClrTx/>
              <a:buSzTx/>
              <a:tabLst/>
              <a:defRPr/>
            </a:pPr>
            <a:r>
              <a:rPr lang="en-US" sz="2400" dirty="0" smtClean="0">
                <a:solidFill>
                  <a:srgbClr val="0070C0"/>
                </a:solidFill>
                <a:latin typeface="Arial Rounded MT Bold" pitchFamily="34" charset="0"/>
              </a:rPr>
              <a:t>The </a:t>
            </a:r>
            <a:r>
              <a:rPr lang="en-US" sz="2400" dirty="0" smtClean="0">
                <a:solidFill>
                  <a:srgbClr val="0070C0"/>
                </a:solidFill>
                <a:latin typeface="Arial Rounded MT Bold" pitchFamily="34" charset="0"/>
              </a:rPr>
              <a:t>major problem is the false positives .i.e., unsuccessful landing marked as successful landing by the classifier.</a:t>
            </a:r>
            <a:endParaRPr lang="en-US" sz="2400" dirty="0">
              <a:solidFill>
                <a:srgbClr val="0070C0"/>
              </a:solidFill>
              <a:latin typeface="Arial Rounded MT Bold" pitchFamily="34" charset="0"/>
            </a:endParaRPr>
          </a:p>
        </p:txBody>
      </p:sp>
      <p:pic>
        <p:nvPicPr>
          <p:cNvPr id="5121" name="Picture 1"/>
          <p:cNvPicPr>
            <a:picLocks noChangeAspect="1" noChangeArrowheads="1"/>
          </p:cNvPicPr>
          <p:nvPr/>
        </p:nvPicPr>
        <p:blipFill>
          <a:blip r:embed="rId3"/>
          <a:srcRect/>
          <a:stretch>
            <a:fillRect/>
          </a:stretch>
        </p:blipFill>
        <p:spPr bwMode="auto">
          <a:xfrm>
            <a:off x="7112774" y="2057400"/>
            <a:ext cx="3790950" cy="2752725"/>
          </a:xfrm>
          <a:prstGeom prst="rect">
            <a:avLst/>
          </a:prstGeom>
          <a:noFill/>
          <a:ln w="9525">
            <a:noFill/>
            <a:miter lim="800000"/>
            <a:headEnd/>
            <a:tailEnd/>
          </a:ln>
          <a:effectLst/>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939060" y="1674235"/>
            <a:ext cx="9311441" cy="4351338"/>
          </a:xfrm>
          <a:prstGeom prst="rect">
            <a:avLst/>
          </a:prstGeom>
        </p:spPr>
        <p:txBody>
          <a:bodyPr>
            <a:normAutofit/>
          </a:bodyPr>
          <a:lstStyle/>
          <a:p>
            <a:pPr>
              <a:lnSpc>
                <a:spcPct val="100000"/>
              </a:lnSpc>
              <a:spcBef>
                <a:spcPts val="1400"/>
              </a:spcBef>
            </a:pPr>
            <a:r>
              <a:rPr lang="en-CA" sz="2400" dirty="0" smtClean="0">
                <a:solidFill>
                  <a:srgbClr val="0070C0"/>
                </a:solidFill>
                <a:latin typeface="Arial Rounded MT Bold" pitchFamily="34" charset="0"/>
              </a:rPr>
              <a:t>The Decision Tree Classifier Algorithm has the best accuracy for Machine learning for our </a:t>
            </a:r>
            <a:r>
              <a:rPr lang="en-CA" sz="2400" dirty="0" smtClean="0">
                <a:solidFill>
                  <a:srgbClr val="0070C0"/>
                </a:solidFill>
                <a:latin typeface="Arial Rounded MT Bold" pitchFamily="34" charset="0"/>
              </a:rPr>
              <a:t>dataset</a:t>
            </a:r>
          </a:p>
          <a:p>
            <a:pPr>
              <a:lnSpc>
                <a:spcPct val="100000"/>
              </a:lnSpc>
              <a:spcBef>
                <a:spcPts val="1400"/>
              </a:spcBef>
            </a:pPr>
            <a:r>
              <a:rPr lang="en-CA" sz="2400" dirty="0" smtClean="0">
                <a:solidFill>
                  <a:srgbClr val="0070C0"/>
                </a:solidFill>
                <a:latin typeface="Arial Rounded MT Bold" pitchFamily="34" charset="0"/>
              </a:rPr>
              <a:t>The trend of launch successful rate is increasing as the time</a:t>
            </a:r>
          </a:p>
          <a:p>
            <a:pPr>
              <a:lnSpc>
                <a:spcPct val="100000"/>
              </a:lnSpc>
              <a:spcBef>
                <a:spcPts val="1400"/>
              </a:spcBef>
            </a:pPr>
            <a:r>
              <a:rPr lang="en-CA" sz="2400" dirty="0" smtClean="0">
                <a:solidFill>
                  <a:srgbClr val="0070C0"/>
                </a:solidFill>
                <a:latin typeface="Arial Rounded MT Bold" pitchFamily="34" charset="0"/>
              </a:rPr>
              <a:t>KSC LC-39A has the most successful launches from all the sites</a:t>
            </a:r>
          </a:p>
          <a:p>
            <a:pPr>
              <a:lnSpc>
                <a:spcPct val="100000"/>
              </a:lnSpc>
              <a:spcBef>
                <a:spcPts val="1400"/>
              </a:spcBef>
            </a:pPr>
            <a:r>
              <a:rPr lang="en-CA" sz="2400" dirty="0" smtClean="0">
                <a:solidFill>
                  <a:srgbClr val="0070C0"/>
                </a:solidFill>
                <a:latin typeface="Arial Rounded MT Bold" pitchFamily="34" charset="0"/>
              </a:rPr>
              <a:t>Orbit GEO, HEO, SSO, and ES-L1 have the best successful rate</a:t>
            </a:r>
          </a:p>
          <a:p>
            <a:pPr>
              <a:lnSpc>
                <a:spcPct val="100000"/>
              </a:lnSpc>
              <a:spcBef>
                <a:spcPts val="1400"/>
              </a:spcBef>
              <a:buNone/>
            </a:pPr>
            <a:endParaRPr lang="en-US" sz="2400" dirty="0">
              <a:solidFill>
                <a:srgbClr val="0070C0"/>
              </a:solidFill>
              <a:latin typeface="Arial Rounded MT Bold"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xmlns=""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432558"/>
            <a:ext cx="10104817" cy="499465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Using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Rest API</a:t>
            </a:r>
          </a:p>
          <a:p>
            <a:pPr lvl="1">
              <a:lnSpc>
                <a:spcPct val="120000"/>
              </a:lnSpc>
              <a:spcBef>
                <a:spcPts val="1400"/>
              </a:spcBef>
            </a:pPr>
            <a:r>
              <a:rPr lang="en-CA" sz="7600" dirty="0" smtClean="0">
                <a:solidFill>
                  <a:schemeClr val="bg2">
                    <a:lumMod val="50000"/>
                  </a:schemeClr>
                </a:solidFill>
                <a:latin typeface="Abadi"/>
              </a:rPr>
              <a:t>Web Scrapping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CA" sz="7600" dirty="0" smtClean="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CA" sz="7600" dirty="0" smtClean="0">
                <a:solidFill>
                  <a:schemeClr val="bg2">
                    <a:lumMod val="50000"/>
                  </a:schemeClr>
                </a:solidFill>
                <a:latin typeface="Abadi"/>
              </a:rPr>
              <a:t>LR, KNN, SVM, DT models have been built and evaluated for the best classifier</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89753"/>
            <a:ext cx="10515600" cy="4351338"/>
          </a:xfrm>
          <a:prstGeom prst="rect">
            <a:avLst/>
          </a:prstGeom>
        </p:spPr>
        <p:txBody>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Data sets were collected using </a:t>
            </a:r>
            <a:r>
              <a:rPr lang="en-CA" sz="2200" dirty="0" err="1" smtClean="0">
                <a:solidFill>
                  <a:schemeClr val="accent3">
                    <a:lumMod val="25000"/>
                  </a:schemeClr>
                </a:solidFill>
                <a:latin typeface="Abadi" panose="020B0604020104020204" pitchFamily="34" charset="0"/>
              </a:rPr>
              <a:t>SpaceX</a:t>
            </a:r>
            <a:r>
              <a:rPr lang="en-CA" sz="2200" dirty="0" smtClean="0">
                <a:solidFill>
                  <a:schemeClr val="accent3">
                    <a:lumMod val="25000"/>
                  </a:schemeClr>
                </a:solidFill>
                <a:latin typeface="Abadi" panose="020B0604020104020204" pitchFamily="34" charset="0"/>
              </a:rPr>
              <a:t> Rest API. </a:t>
            </a:r>
          </a:p>
          <a:p>
            <a:pPr marL="800100" lvl="1" indent="-342900">
              <a:lnSpc>
                <a:spcPct val="100000"/>
              </a:lnSpc>
              <a:spcBef>
                <a:spcPts val="600"/>
              </a:spcBef>
              <a:buAutoNum type="arabicPeriod"/>
            </a:pPr>
            <a:r>
              <a:rPr lang="en-CA" sz="1800" dirty="0" smtClean="0">
                <a:solidFill>
                  <a:schemeClr val="accent3">
                    <a:lumMod val="25000"/>
                  </a:schemeClr>
                </a:solidFill>
                <a:latin typeface="Abadi" panose="020B0604020104020204" pitchFamily="34" charset="0"/>
              </a:rPr>
              <a:t>Collecting the data using get requests to the </a:t>
            </a:r>
            <a:r>
              <a:rPr lang="en-CA" sz="1800" dirty="0" err="1" smtClean="0">
                <a:solidFill>
                  <a:schemeClr val="accent3">
                    <a:lumMod val="25000"/>
                  </a:schemeClr>
                </a:solidFill>
                <a:latin typeface="Abadi" panose="020B0604020104020204" pitchFamily="34" charset="0"/>
              </a:rPr>
              <a:t>SpaceX</a:t>
            </a:r>
            <a:r>
              <a:rPr lang="en-CA" sz="1800" dirty="0" smtClean="0">
                <a:solidFill>
                  <a:schemeClr val="accent3">
                    <a:lumMod val="25000"/>
                  </a:schemeClr>
                </a:solidFill>
                <a:latin typeface="Abadi" panose="020B0604020104020204" pitchFamily="34" charset="0"/>
              </a:rPr>
              <a:t> API</a:t>
            </a:r>
          </a:p>
          <a:p>
            <a:pPr marL="800100" lvl="1" indent="-342900">
              <a:lnSpc>
                <a:spcPct val="100000"/>
              </a:lnSpc>
              <a:spcBef>
                <a:spcPts val="600"/>
              </a:spcBef>
              <a:buAutoNum type="arabicPeriod"/>
            </a:pPr>
            <a:r>
              <a:rPr lang="en-CA" sz="1800" dirty="0" smtClean="0">
                <a:solidFill>
                  <a:schemeClr val="accent3">
                    <a:lumMod val="25000"/>
                  </a:schemeClr>
                </a:solidFill>
                <a:latin typeface="Abadi" panose="020B0604020104020204" pitchFamily="34" charset="0"/>
              </a:rPr>
              <a:t>Decoding the response content to a pandas </a:t>
            </a:r>
            <a:r>
              <a:rPr lang="en-CA" sz="1800" dirty="0" err="1" smtClean="0">
                <a:solidFill>
                  <a:schemeClr val="accent3">
                    <a:lumMod val="25000"/>
                  </a:schemeClr>
                </a:solidFill>
                <a:latin typeface="Abadi" panose="020B0604020104020204" pitchFamily="34" charset="0"/>
              </a:rPr>
              <a:t>DataFrame</a:t>
            </a:r>
            <a:r>
              <a:rPr lang="en-CA" sz="1800" dirty="0" smtClean="0">
                <a:solidFill>
                  <a:schemeClr val="accent3">
                    <a:lumMod val="25000"/>
                  </a:schemeClr>
                </a:solidFill>
                <a:latin typeface="Abadi" panose="020B0604020104020204" pitchFamily="34" charset="0"/>
              </a:rPr>
              <a:t> with .</a:t>
            </a:r>
            <a:r>
              <a:rPr lang="en-CA" sz="1800" dirty="0" err="1" smtClean="0">
                <a:solidFill>
                  <a:schemeClr val="accent3">
                    <a:lumMod val="25000"/>
                  </a:schemeClr>
                </a:solidFill>
                <a:latin typeface="Abadi" panose="020B0604020104020204" pitchFamily="34" charset="0"/>
              </a:rPr>
              <a:t>json_normalize</a:t>
            </a:r>
            <a:r>
              <a:rPr lang="en-CA" sz="1800" dirty="0" smtClean="0">
                <a:solidFill>
                  <a:schemeClr val="accent3">
                    <a:lumMod val="25000"/>
                  </a:schemeClr>
                </a:solidFill>
                <a:latin typeface="Abadi" panose="020B0604020104020204" pitchFamily="34" charset="0"/>
              </a:rPr>
              <a:t>()</a:t>
            </a:r>
          </a:p>
          <a:p>
            <a:pPr marL="800100" lvl="1" indent="-342900">
              <a:lnSpc>
                <a:spcPct val="100000"/>
              </a:lnSpc>
              <a:spcBef>
                <a:spcPts val="600"/>
              </a:spcBef>
              <a:buAutoNum type="arabicPeriod"/>
            </a:pPr>
            <a:r>
              <a:rPr lang="en-CA" sz="1800" dirty="0" smtClean="0">
                <a:solidFill>
                  <a:schemeClr val="accent3">
                    <a:lumMod val="25000"/>
                  </a:schemeClr>
                </a:solidFill>
                <a:latin typeface="Abadi" panose="020B0604020104020204" pitchFamily="34" charset="0"/>
              </a:rPr>
              <a:t>Filtering the data to keep only Falcon 9 launches</a:t>
            </a:r>
          </a:p>
          <a:p>
            <a:pPr marL="800100" lvl="1" indent="-342900">
              <a:lnSpc>
                <a:spcPct val="100000"/>
              </a:lnSpc>
              <a:spcBef>
                <a:spcPts val="600"/>
              </a:spcBef>
              <a:buFont typeface="Arial" panose="020B0604020202020204" pitchFamily="34" charset="0"/>
              <a:buAutoNum type="arabicPeriod"/>
            </a:pPr>
            <a:r>
              <a:rPr lang="en-CA" sz="1800" dirty="0" smtClean="0">
                <a:solidFill>
                  <a:schemeClr val="accent3">
                    <a:lumMod val="25000"/>
                  </a:schemeClr>
                </a:solidFill>
                <a:latin typeface="Abadi" panose="020B0604020104020204" pitchFamily="34" charset="0"/>
              </a:rPr>
              <a:t>Cleaning the data, checking for missing values and fill in missing values </a:t>
            </a:r>
          </a:p>
          <a:p>
            <a:pPr marL="800100" lvl="1" indent="-342900">
              <a:lnSpc>
                <a:spcPct val="100000"/>
              </a:lnSpc>
              <a:spcBef>
                <a:spcPts val="600"/>
              </a:spcBef>
              <a:buAutoNum type="arabicPeriod"/>
            </a:pPr>
            <a:r>
              <a:rPr lang="en-CA" sz="1800" dirty="0" smtClean="0">
                <a:solidFill>
                  <a:schemeClr val="accent3">
                    <a:lumMod val="25000"/>
                  </a:schemeClr>
                </a:solidFill>
                <a:latin typeface="Abadi" panose="020B0604020104020204" pitchFamily="34" charset="0"/>
              </a:rPr>
              <a:t>Save the data frame to </a:t>
            </a:r>
            <a:r>
              <a:rPr lang="en-CA" sz="1800" dirty="0" err="1" smtClean="0">
                <a:solidFill>
                  <a:schemeClr val="accent3">
                    <a:lumMod val="25000"/>
                  </a:schemeClr>
                </a:solidFill>
                <a:latin typeface="Abadi" panose="020B0604020104020204" pitchFamily="34" charset="0"/>
              </a:rPr>
              <a:t>csv</a:t>
            </a:r>
            <a:r>
              <a:rPr lang="en-CA" sz="1800" dirty="0" smtClean="0">
                <a:solidFill>
                  <a:schemeClr val="accent3">
                    <a:lumMod val="25000"/>
                  </a:schemeClr>
                </a:solidFill>
                <a:latin typeface="Abadi" panose="020B0604020104020204" pitchFamily="34" charset="0"/>
              </a:rPr>
              <a:t> file for future analysis </a:t>
            </a:r>
          </a:p>
          <a:p>
            <a:pPr>
              <a:lnSpc>
                <a:spcPct val="120000"/>
              </a:lnSpc>
              <a:spcBef>
                <a:spcPts val="1400"/>
              </a:spcBef>
            </a:pPr>
            <a:r>
              <a:rPr lang="en-CA" sz="2200" dirty="0" smtClean="0">
                <a:solidFill>
                  <a:schemeClr val="accent3">
                    <a:lumMod val="25000"/>
                  </a:schemeClr>
                </a:solidFill>
                <a:latin typeface="Abadi" panose="020B0604020104020204" pitchFamily="34" charset="0"/>
              </a:rPr>
              <a:t>Web Scrapping from Wikipedia</a:t>
            </a:r>
          </a:p>
          <a:p>
            <a:pPr lvl="1">
              <a:lnSpc>
                <a:spcPct val="120000"/>
              </a:lnSpc>
              <a:spcBef>
                <a:spcPts val="600"/>
              </a:spcBef>
            </a:pPr>
            <a:r>
              <a:rPr lang="en-CA" sz="1800" dirty="0" smtClean="0">
                <a:solidFill>
                  <a:schemeClr val="accent3">
                    <a:lumMod val="25000"/>
                  </a:schemeClr>
                </a:solidFill>
                <a:latin typeface="Abadi" panose="020B0604020104020204" pitchFamily="34" charset="0"/>
              </a:rPr>
              <a:t>Collecting the data using get requests from </a:t>
            </a:r>
            <a:r>
              <a:rPr lang="en-CA" sz="1800" dirty="0" err="1" smtClean="0">
                <a:solidFill>
                  <a:schemeClr val="accent3">
                    <a:lumMod val="25000"/>
                  </a:schemeClr>
                </a:solidFill>
                <a:latin typeface="Abadi" panose="020B0604020104020204" pitchFamily="34" charset="0"/>
              </a:rPr>
              <a:t>wikipedia</a:t>
            </a:r>
            <a:endParaRPr lang="en-CA" sz="1800" dirty="0" smtClean="0">
              <a:solidFill>
                <a:schemeClr val="accent3">
                  <a:lumMod val="25000"/>
                </a:schemeClr>
              </a:solidFill>
              <a:latin typeface="Abadi" panose="020B0604020104020204" pitchFamily="34" charset="0"/>
            </a:endParaRPr>
          </a:p>
          <a:p>
            <a:pPr lvl="1">
              <a:lnSpc>
                <a:spcPct val="120000"/>
              </a:lnSpc>
              <a:spcBef>
                <a:spcPts val="600"/>
              </a:spcBef>
            </a:pPr>
            <a:r>
              <a:rPr lang="en-CA" sz="1800" dirty="0" smtClean="0">
                <a:solidFill>
                  <a:schemeClr val="accent3">
                    <a:lumMod val="25000"/>
                  </a:schemeClr>
                </a:solidFill>
                <a:latin typeface="Abadi" panose="020B0604020104020204" pitchFamily="34" charset="0"/>
              </a:rPr>
              <a:t>Parsing </a:t>
            </a:r>
            <a:r>
              <a:rPr lang="en-CA" sz="1800" dirty="0" err="1" smtClean="0">
                <a:solidFill>
                  <a:schemeClr val="accent3">
                    <a:lumMod val="25000"/>
                  </a:schemeClr>
                </a:solidFill>
                <a:latin typeface="Abadi" panose="020B0604020104020204" pitchFamily="34" charset="0"/>
              </a:rPr>
              <a:t>beautifulSoup</a:t>
            </a:r>
            <a:r>
              <a:rPr lang="en-CA" sz="1800" dirty="0" smtClean="0">
                <a:solidFill>
                  <a:schemeClr val="accent3">
                    <a:lumMod val="25000"/>
                  </a:schemeClr>
                </a:solidFill>
                <a:latin typeface="Abadi" panose="020B0604020104020204" pitchFamily="34" charset="0"/>
              </a:rPr>
              <a:t> object from HTML response using html parser</a:t>
            </a:r>
          </a:p>
          <a:p>
            <a:pPr lvl="1">
              <a:lnSpc>
                <a:spcPct val="120000"/>
              </a:lnSpc>
              <a:spcBef>
                <a:spcPts val="600"/>
              </a:spcBef>
            </a:pPr>
            <a:r>
              <a:rPr lang="en-CA" sz="1800" dirty="0" smtClean="0">
                <a:solidFill>
                  <a:schemeClr val="accent3">
                    <a:lumMod val="25000"/>
                  </a:schemeClr>
                </a:solidFill>
                <a:latin typeface="Abadi" panose="020B0604020104020204" pitchFamily="34" charset="0"/>
              </a:rPr>
              <a:t>Creating a pandas </a:t>
            </a:r>
            <a:r>
              <a:rPr lang="en-CA" sz="1800" dirty="0" err="1" smtClean="0">
                <a:solidFill>
                  <a:schemeClr val="accent3">
                    <a:lumMod val="25000"/>
                  </a:schemeClr>
                </a:solidFill>
                <a:latin typeface="Abadi" panose="020B0604020104020204" pitchFamily="34" charset="0"/>
              </a:rPr>
              <a:t>DataFrame</a:t>
            </a:r>
            <a:r>
              <a:rPr lang="en-CA" sz="1800" dirty="0" smtClean="0">
                <a:solidFill>
                  <a:schemeClr val="accent3">
                    <a:lumMod val="25000"/>
                  </a:schemeClr>
                </a:solidFill>
                <a:latin typeface="Abadi" panose="020B0604020104020204" pitchFamily="34" charset="0"/>
              </a:rPr>
              <a:t> by parsing the HTML tables</a:t>
            </a:r>
          </a:p>
          <a:p>
            <a:pPr lvl="1">
              <a:lnSpc>
                <a:spcPct val="120000"/>
              </a:lnSpc>
              <a:spcBef>
                <a:spcPts val="600"/>
              </a:spcBef>
            </a:pPr>
            <a:r>
              <a:rPr lang="en-CA" sz="1800" dirty="0" smtClean="0">
                <a:solidFill>
                  <a:schemeClr val="accent3">
                    <a:lumMod val="25000"/>
                  </a:schemeClr>
                </a:solidFill>
                <a:latin typeface="Abadi" panose="020B0604020104020204" pitchFamily="34" charset="0"/>
              </a:rPr>
              <a:t>Save the data frame to </a:t>
            </a:r>
            <a:r>
              <a:rPr lang="en-CA" sz="1800" dirty="0" err="1" smtClean="0">
                <a:solidFill>
                  <a:schemeClr val="accent3">
                    <a:lumMod val="25000"/>
                  </a:schemeClr>
                </a:solidFill>
                <a:latin typeface="Abadi" panose="020B0604020104020204" pitchFamily="34" charset="0"/>
              </a:rPr>
              <a:t>csv</a:t>
            </a:r>
            <a:r>
              <a:rPr lang="en-CA" sz="1800" dirty="0" smtClean="0">
                <a:solidFill>
                  <a:schemeClr val="accent3">
                    <a:lumMod val="25000"/>
                  </a:schemeClr>
                </a:solidFill>
                <a:latin typeface="Abadi" panose="020B0604020104020204" pitchFamily="34" charset="0"/>
              </a:rPr>
              <a:t> file for future analysis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Rectangle 8"/>
          <p:cNvSpPr/>
          <p:nvPr/>
        </p:nvSpPr>
        <p:spPr>
          <a:xfrm>
            <a:off x="1150705" y="1680300"/>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900">
              <a:lnSpc>
                <a:spcPct val="100000"/>
              </a:lnSpc>
              <a:spcBef>
                <a:spcPts val="600"/>
              </a:spcBef>
            </a:pPr>
            <a:r>
              <a:rPr lang="en-CA" sz="1200" dirty="0" smtClean="0">
                <a:solidFill>
                  <a:schemeClr val="accent3">
                    <a:lumMod val="25000"/>
                  </a:schemeClr>
                </a:solidFill>
                <a:latin typeface="Abadi" panose="020B0604020104020204" pitchFamily="34" charset="0"/>
              </a:rPr>
              <a:t>Collecting the data using get requests</a:t>
            </a:r>
          </a:p>
        </p:txBody>
      </p:sp>
      <p:sp>
        <p:nvSpPr>
          <p:cNvPr id="7" name="Rectangle 6"/>
          <p:cNvSpPr/>
          <p:nvPr/>
        </p:nvSpPr>
        <p:spPr>
          <a:xfrm>
            <a:off x="1150705" y="2578813"/>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900">
              <a:lnSpc>
                <a:spcPct val="100000"/>
              </a:lnSpc>
              <a:spcBef>
                <a:spcPts val="600"/>
              </a:spcBef>
            </a:pPr>
            <a:r>
              <a:rPr lang="en-CA" sz="1200" dirty="0" smtClean="0">
                <a:solidFill>
                  <a:schemeClr val="accent3">
                    <a:lumMod val="25000"/>
                  </a:schemeClr>
                </a:solidFill>
                <a:latin typeface="Abadi" panose="020B0604020104020204" pitchFamily="34" charset="0"/>
              </a:rPr>
              <a:t>Decoding the response content to a pandas </a:t>
            </a:r>
            <a:r>
              <a:rPr lang="en-CA" sz="1200" dirty="0" err="1" smtClean="0">
                <a:solidFill>
                  <a:schemeClr val="accent3">
                    <a:lumMod val="25000"/>
                  </a:schemeClr>
                </a:solidFill>
                <a:latin typeface="Abadi" panose="020B0604020104020204" pitchFamily="34" charset="0"/>
              </a:rPr>
              <a:t>DataFrame</a:t>
            </a:r>
            <a:endParaRPr lang="en-CA" sz="1200" dirty="0" smtClean="0">
              <a:solidFill>
                <a:schemeClr val="accent3">
                  <a:lumMod val="25000"/>
                </a:schemeClr>
              </a:solidFill>
              <a:latin typeface="Abadi" panose="020B0604020104020204" pitchFamily="34" charset="0"/>
            </a:endParaRPr>
          </a:p>
        </p:txBody>
      </p:sp>
      <p:sp>
        <p:nvSpPr>
          <p:cNvPr id="8" name="Rectangle 7"/>
          <p:cNvSpPr/>
          <p:nvPr/>
        </p:nvSpPr>
        <p:spPr>
          <a:xfrm>
            <a:off x="1150705" y="3505818"/>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900">
              <a:lnSpc>
                <a:spcPct val="100000"/>
              </a:lnSpc>
              <a:spcBef>
                <a:spcPts val="600"/>
              </a:spcBef>
            </a:pPr>
            <a:r>
              <a:rPr lang="en-CA" sz="1200" dirty="0" smtClean="0">
                <a:solidFill>
                  <a:schemeClr val="accent3">
                    <a:lumMod val="25000"/>
                  </a:schemeClr>
                </a:solidFill>
                <a:latin typeface="Abadi" panose="020B0604020104020204" pitchFamily="34" charset="0"/>
              </a:rPr>
              <a:t>Filtering the data to keep only Falcon 9 launches</a:t>
            </a:r>
          </a:p>
        </p:txBody>
      </p:sp>
      <p:sp>
        <p:nvSpPr>
          <p:cNvPr id="10" name="Rectangle 9"/>
          <p:cNvSpPr/>
          <p:nvPr/>
        </p:nvSpPr>
        <p:spPr>
          <a:xfrm>
            <a:off x="1150705" y="5359345"/>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900">
              <a:lnSpc>
                <a:spcPct val="100000"/>
              </a:lnSpc>
              <a:spcBef>
                <a:spcPts val="600"/>
              </a:spcBef>
            </a:pPr>
            <a:r>
              <a:rPr lang="en-CA" sz="1200" dirty="0" smtClean="0">
                <a:solidFill>
                  <a:schemeClr val="accent3">
                    <a:lumMod val="25000"/>
                  </a:schemeClr>
                </a:solidFill>
                <a:latin typeface="Abadi" panose="020B0604020104020204" pitchFamily="34" charset="0"/>
              </a:rPr>
              <a:t>Save the data frame to </a:t>
            </a:r>
            <a:r>
              <a:rPr lang="en-CA" sz="1200" dirty="0" err="1" smtClean="0">
                <a:solidFill>
                  <a:schemeClr val="accent3">
                    <a:lumMod val="25000"/>
                  </a:schemeClr>
                </a:solidFill>
                <a:latin typeface="Abadi" panose="020B0604020104020204" pitchFamily="34" charset="0"/>
              </a:rPr>
              <a:t>csv</a:t>
            </a:r>
            <a:r>
              <a:rPr lang="en-CA" sz="1200" dirty="0" smtClean="0">
                <a:solidFill>
                  <a:schemeClr val="accent3">
                    <a:lumMod val="25000"/>
                  </a:schemeClr>
                </a:solidFill>
                <a:latin typeface="Abadi" panose="020B0604020104020204" pitchFamily="34" charset="0"/>
              </a:rPr>
              <a:t> file for future analysis</a:t>
            </a:r>
            <a:endParaRPr lang="en-US" sz="1200" dirty="0"/>
          </a:p>
        </p:txBody>
      </p:sp>
      <p:sp>
        <p:nvSpPr>
          <p:cNvPr id="11" name="Rectangle 10"/>
          <p:cNvSpPr/>
          <p:nvPr/>
        </p:nvSpPr>
        <p:spPr>
          <a:xfrm>
            <a:off x="1150705" y="4429154"/>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900">
              <a:lnSpc>
                <a:spcPct val="100000"/>
              </a:lnSpc>
              <a:spcBef>
                <a:spcPts val="600"/>
              </a:spcBef>
            </a:pPr>
            <a:r>
              <a:rPr lang="en-CA" sz="1200" dirty="0" smtClean="0">
                <a:solidFill>
                  <a:schemeClr val="accent3">
                    <a:lumMod val="25000"/>
                  </a:schemeClr>
                </a:solidFill>
                <a:latin typeface="Abadi" panose="020B0604020104020204" pitchFamily="34" charset="0"/>
              </a:rPr>
              <a:t>Cleaning the data, checking for missing values and fill in missing values </a:t>
            </a:r>
          </a:p>
        </p:txBody>
      </p:sp>
      <p:sp>
        <p:nvSpPr>
          <p:cNvPr id="13" name="Down Arrow 12"/>
          <p:cNvSpPr/>
          <p:nvPr/>
        </p:nvSpPr>
        <p:spPr>
          <a:xfrm>
            <a:off x="2651323" y="2056817"/>
            <a:ext cx="258132" cy="52199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2651323" y="2955330"/>
            <a:ext cx="258132" cy="550488"/>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2651323" y="3797810"/>
            <a:ext cx="258132" cy="631344"/>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2651323" y="4805671"/>
            <a:ext cx="258132" cy="553674"/>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4"/>
          <a:srcRect/>
          <a:stretch>
            <a:fillRect/>
          </a:stretch>
        </p:blipFill>
        <p:spPr bwMode="auto">
          <a:xfrm>
            <a:off x="5142898" y="1622468"/>
            <a:ext cx="5975900" cy="6381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5780674" y="2658873"/>
            <a:ext cx="5338124" cy="48087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4794358" y="3573074"/>
            <a:ext cx="6324440" cy="493677"/>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67869" y="4387288"/>
            <a:ext cx="6571079" cy="776541"/>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5142898" y="5543761"/>
            <a:ext cx="6496050" cy="333375"/>
          </a:xfrm>
          <a:prstGeom prst="rect">
            <a:avLst/>
          </a:prstGeom>
          <a:noFill/>
          <a:ln w="9525">
            <a:noFill/>
            <a:miter lim="800000"/>
            <a:headEnd/>
            <a:tailEnd/>
          </a:ln>
          <a:effectLst/>
        </p:spPr>
      </p:pic>
      <p:sp>
        <p:nvSpPr>
          <p:cNvPr id="21" name="Rectangle 20">
            <a:hlinkClick r:id="rId9"/>
          </p:cNvPr>
          <p:cNvSpPr/>
          <p:nvPr/>
        </p:nvSpPr>
        <p:spPr>
          <a:xfrm>
            <a:off x="3495957" y="6242545"/>
            <a:ext cx="2888996" cy="369332"/>
          </a:xfrm>
          <a:prstGeom prst="rect">
            <a:avLst/>
          </a:prstGeom>
        </p:spPr>
        <p:txBody>
          <a:bodyPr wrap="none">
            <a:spAutoFit/>
          </a:bodyPr>
          <a:lstStyle/>
          <a:p>
            <a:r>
              <a:rPr lang="en-US" dirty="0" err="1" smtClean="0">
                <a:solidFill>
                  <a:srgbClr val="00B0F0"/>
                </a:solidFill>
              </a:rPr>
              <a:t>GitHub</a:t>
            </a:r>
            <a:r>
              <a:rPr lang="en-US" dirty="0" smtClean="0">
                <a:solidFill>
                  <a:srgbClr val="00B0F0"/>
                </a:solidFill>
              </a:rPr>
              <a:t> URL to link </a:t>
            </a:r>
            <a:r>
              <a:rPr lang="en-US" dirty="0" smtClean="0">
                <a:solidFill>
                  <a:srgbClr val="00B0F0"/>
                </a:solidFill>
                <a:hlinkClick r:id="rId10"/>
              </a:rPr>
              <a:t>Notebook</a:t>
            </a:r>
            <a:endParaRPr lang="en-US" dirty="0">
              <a:solidFill>
                <a:srgbClr val="00B0F0"/>
              </a:solidFill>
            </a:endParaRPr>
          </a:p>
        </p:txBody>
      </p:sp>
      <p:cxnSp>
        <p:nvCxnSpPr>
          <p:cNvPr id="23" name="Curved Connector 22"/>
          <p:cNvCxnSpPr>
            <a:stCxn id="1026" idx="3"/>
            <a:endCxn id="1028" idx="3"/>
          </p:cNvCxnSpPr>
          <p:nvPr/>
        </p:nvCxnSpPr>
        <p:spPr>
          <a:xfrm>
            <a:off x="11118798" y="1941556"/>
            <a:ext cx="1588" cy="957754"/>
          </a:xfrm>
          <a:prstGeom prst="curvedConnector3">
            <a:avLst>
              <a:gd name="adj1" fmla="val 1439546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028" idx="1"/>
            <a:endCxn id="1029" idx="1"/>
          </p:cNvCxnSpPr>
          <p:nvPr/>
        </p:nvCxnSpPr>
        <p:spPr>
          <a:xfrm rot="10800000" flipV="1">
            <a:off x="4794358" y="2899309"/>
            <a:ext cx="986316" cy="920603"/>
          </a:xfrm>
          <a:prstGeom prst="curvedConnector3">
            <a:avLst>
              <a:gd name="adj1" fmla="val 12317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029" idx="3"/>
            <a:endCxn id="1030" idx="3"/>
          </p:cNvCxnSpPr>
          <p:nvPr/>
        </p:nvCxnSpPr>
        <p:spPr>
          <a:xfrm>
            <a:off x="11118798" y="3819913"/>
            <a:ext cx="520150" cy="955646"/>
          </a:xfrm>
          <a:prstGeom prst="curvedConnector3">
            <a:avLst>
              <a:gd name="adj1" fmla="val 14394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030" idx="1"/>
            <a:endCxn id="1031" idx="1"/>
          </p:cNvCxnSpPr>
          <p:nvPr/>
        </p:nvCxnSpPr>
        <p:spPr>
          <a:xfrm rot="10800000" flipH="1" flipV="1">
            <a:off x="5067868" y="4775559"/>
            <a:ext cx="75029" cy="934890"/>
          </a:xfrm>
          <a:prstGeom prst="curvedConnector3">
            <a:avLst>
              <a:gd name="adj1" fmla="val -304682"/>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802926" y="1310968"/>
            <a:ext cx="1955495" cy="369332"/>
          </a:xfrm>
          <a:prstGeom prst="rect">
            <a:avLst/>
          </a:prstGeom>
          <a:noFill/>
        </p:spPr>
        <p:txBody>
          <a:bodyPr wrap="square" rtlCol="0">
            <a:spAutoFit/>
          </a:bodyPr>
          <a:lstStyle/>
          <a:p>
            <a:r>
              <a:rPr lang="en-CA" dirty="0" smtClean="0"/>
              <a:t>Example codes:</a:t>
            </a:r>
            <a:endParaRPr lang="en-US" dirty="0"/>
          </a:p>
        </p:txBody>
      </p:sp>
    </p:spTree>
    <p:extLst>
      <p:ext uri="{BB962C8B-B14F-4D97-AF65-F5344CB8AC3E}">
        <p14:creationId xmlns:p14="http://schemas.microsoft.com/office/powerpoint/2010/main" xmlns=""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p:cNvSpPr/>
          <p:nvPr/>
        </p:nvSpPr>
        <p:spPr>
          <a:xfrm>
            <a:off x="1150705" y="1680300"/>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900">
              <a:lnSpc>
                <a:spcPct val="100000"/>
              </a:lnSpc>
              <a:spcBef>
                <a:spcPts val="600"/>
              </a:spcBef>
            </a:pPr>
            <a:r>
              <a:rPr lang="en-CA" sz="1200" dirty="0" smtClean="0">
                <a:solidFill>
                  <a:schemeClr val="accent3">
                    <a:lumMod val="25000"/>
                  </a:schemeClr>
                </a:solidFill>
                <a:latin typeface="Abadi" panose="020B0604020104020204" pitchFamily="34" charset="0"/>
              </a:rPr>
              <a:t>Collecting the data using get requests from </a:t>
            </a:r>
            <a:r>
              <a:rPr lang="en-CA" sz="1200" dirty="0" err="1" smtClean="0">
                <a:solidFill>
                  <a:schemeClr val="accent3">
                    <a:lumMod val="25000"/>
                  </a:schemeClr>
                </a:solidFill>
                <a:latin typeface="Abadi" panose="020B0604020104020204" pitchFamily="34" charset="0"/>
              </a:rPr>
              <a:t>wikipedia</a:t>
            </a:r>
            <a:endParaRPr lang="en-CA" sz="1200" dirty="0" smtClean="0">
              <a:solidFill>
                <a:schemeClr val="accent3">
                  <a:lumMod val="25000"/>
                </a:schemeClr>
              </a:solidFill>
              <a:latin typeface="Abadi" panose="020B0604020104020204" pitchFamily="34" charset="0"/>
            </a:endParaRPr>
          </a:p>
        </p:txBody>
      </p:sp>
      <p:sp>
        <p:nvSpPr>
          <p:cNvPr id="8" name="Rectangle 7"/>
          <p:cNvSpPr/>
          <p:nvPr/>
        </p:nvSpPr>
        <p:spPr>
          <a:xfrm>
            <a:off x="1159670" y="2578813"/>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000">
              <a:spcBef>
                <a:spcPts val="600"/>
              </a:spcBef>
            </a:pPr>
            <a:r>
              <a:rPr lang="en-CA" sz="1200" dirty="0" smtClean="0">
                <a:solidFill>
                  <a:schemeClr val="accent3">
                    <a:lumMod val="25000"/>
                  </a:schemeClr>
                </a:solidFill>
                <a:latin typeface="Abadi" panose="020B0604020104020204" pitchFamily="34" charset="0"/>
              </a:rPr>
              <a:t>Parsing </a:t>
            </a:r>
            <a:r>
              <a:rPr lang="en-CA" sz="1200" dirty="0" err="1" smtClean="0">
                <a:solidFill>
                  <a:schemeClr val="accent3">
                    <a:lumMod val="25000"/>
                  </a:schemeClr>
                </a:solidFill>
                <a:latin typeface="Abadi" panose="020B0604020104020204" pitchFamily="34" charset="0"/>
              </a:rPr>
              <a:t>beautifulSoup</a:t>
            </a:r>
            <a:r>
              <a:rPr lang="en-CA" sz="1200" dirty="0" smtClean="0">
                <a:solidFill>
                  <a:schemeClr val="accent3">
                    <a:lumMod val="25000"/>
                  </a:schemeClr>
                </a:solidFill>
                <a:latin typeface="Abadi" panose="020B0604020104020204" pitchFamily="34" charset="0"/>
              </a:rPr>
              <a:t> object from HTML response using html parser</a:t>
            </a:r>
          </a:p>
        </p:txBody>
      </p:sp>
      <p:sp>
        <p:nvSpPr>
          <p:cNvPr id="9" name="Rectangle 8"/>
          <p:cNvSpPr/>
          <p:nvPr/>
        </p:nvSpPr>
        <p:spPr>
          <a:xfrm>
            <a:off x="1150705" y="4335690"/>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900">
              <a:lnSpc>
                <a:spcPct val="100000"/>
              </a:lnSpc>
              <a:spcBef>
                <a:spcPts val="600"/>
              </a:spcBef>
            </a:pPr>
            <a:r>
              <a:rPr lang="en-CA" sz="1200" dirty="0" smtClean="0">
                <a:solidFill>
                  <a:schemeClr val="accent3">
                    <a:lumMod val="25000"/>
                  </a:schemeClr>
                </a:solidFill>
                <a:latin typeface="Abadi" panose="020B0604020104020204" pitchFamily="34" charset="0"/>
              </a:rPr>
              <a:t>Creating a pandas </a:t>
            </a:r>
            <a:r>
              <a:rPr lang="en-CA" sz="1200" dirty="0" err="1" smtClean="0">
                <a:solidFill>
                  <a:schemeClr val="accent3">
                    <a:lumMod val="25000"/>
                  </a:schemeClr>
                </a:solidFill>
                <a:latin typeface="Abadi" panose="020B0604020104020204" pitchFamily="34" charset="0"/>
              </a:rPr>
              <a:t>DataFrame</a:t>
            </a:r>
            <a:r>
              <a:rPr lang="en-CA" sz="1200" dirty="0" smtClean="0">
                <a:solidFill>
                  <a:schemeClr val="accent3">
                    <a:lumMod val="25000"/>
                  </a:schemeClr>
                </a:solidFill>
                <a:latin typeface="Abadi" panose="020B0604020104020204" pitchFamily="34" charset="0"/>
              </a:rPr>
              <a:t> by parsing the HTML tables</a:t>
            </a:r>
          </a:p>
        </p:txBody>
      </p:sp>
      <p:sp>
        <p:nvSpPr>
          <p:cNvPr id="10" name="Rectangle 9"/>
          <p:cNvSpPr/>
          <p:nvPr/>
        </p:nvSpPr>
        <p:spPr>
          <a:xfrm>
            <a:off x="1159670" y="5190561"/>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900">
              <a:lnSpc>
                <a:spcPct val="100000"/>
              </a:lnSpc>
              <a:spcBef>
                <a:spcPts val="600"/>
              </a:spcBef>
            </a:pPr>
            <a:r>
              <a:rPr lang="en-CA" sz="1200" dirty="0" smtClean="0">
                <a:solidFill>
                  <a:schemeClr val="accent3">
                    <a:lumMod val="25000"/>
                  </a:schemeClr>
                </a:solidFill>
                <a:latin typeface="Abadi" panose="020B0604020104020204" pitchFamily="34" charset="0"/>
              </a:rPr>
              <a:t>Save the data frame to </a:t>
            </a:r>
            <a:r>
              <a:rPr lang="en-CA" sz="1200" dirty="0" err="1" smtClean="0">
                <a:solidFill>
                  <a:schemeClr val="accent3">
                    <a:lumMod val="25000"/>
                  </a:schemeClr>
                </a:solidFill>
                <a:latin typeface="Abadi" panose="020B0604020104020204" pitchFamily="34" charset="0"/>
              </a:rPr>
              <a:t>csv</a:t>
            </a:r>
            <a:r>
              <a:rPr lang="en-CA" sz="1200" dirty="0" smtClean="0">
                <a:solidFill>
                  <a:schemeClr val="accent3">
                    <a:lumMod val="25000"/>
                  </a:schemeClr>
                </a:solidFill>
                <a:latin typeface="Abadi" panose="020B0604020104020204" pitchFamily="34" charset="0"/>
              </a:rPr>
              <a:t> file for future analysis</a:t>
            </a:r>
            <a:endParaRPr lang="en-US" sz="1200" dirty="0"/>
          </a:p>
        </p:txBody>
      </p:sp>
      <p:sp>
        <p:nvSpPr>
          <p:cNvPr id="13" name="Down Arrow 12"/>
          <p:cNvSpPr/>
          <p:nvPr/>
        </p:nvSpPr>
        <p:spPr>
          <a:xfrm>
            <a:off x="2651323" y="2056817"/>
            <a:ext cx="258132" cy="52199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2651323" y="2955330"/>
            <a:ext cx="258132" cy="550488"/>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2651323" y="4704523"/>
            <a:ext cx="258132" cy="49988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3"/>
          </p:cNvPr>
          <p:cNvSpPr/>
          <p:nvPr/>
        </p:nvSpPr>
        <p:spPr>
          <a:xfrm>
            <a:off x="1253979" y="6090564"/>
            <a:ext cx="2888996" cy="369332"/>
          </a:xfrm>
          <a:prstGeom prst="rect">
            <a:avLst/>
          </a:prstGeom>
        </p:spPr>
        <p:txBody>
          <a:bodyPr wrap="none">
            <a:spAutoFit/>
          </a:bodyPr>
          <a:lstStyle/>
          <a:p>
            <a:r>
              <a:rPr lang="en-US" dirty="0" err="1" smtClean="0">
                <a:solidFill>
                  <a:srgbClr val="00B0F0"/>
                </a:solidFill>
              </a:rPr>
              <a:t>GitHub</a:t>
            </a:r>
            <a:r>
              <a:rPr lang="en-US" dirty="0" smtClean="0">
                <a:solidFill>
                  <a:srgbClr val="00B0F0"/>
                </a:solidFill>
              </a:rPr>
              <a:t> URL to link </a:t>
            </a:r>
            <a:r>
              <a:rPr lang="en-US" dirty="0" smtClean="0">
                <a:solidFill>
                  <a:srgbClr val="00B0F0"/>
                </a:solidFill>
                <a:hlinkClick r:id="rId4"/>
              </a:rPr>
              <a:t>Notebook</a:t>
            </a:r>
            <a:endParaRPr lang="en-US" dirty="0">
              <a:solidFill>
                <a:srgbClr val="00B0F0"/>
              </a:solidFill>
            </a:endParaRPr>
          </a:p>
        </p:txBody>
      </p:sp>
      <p:pic>
        <p:nvPicPr>
          <p:cNvPr id="2050" name="Picture 2"/>
          <p:cNvPicPr>
            <a:picLocks noChangeAspect="1" noChangeArrowheads="1"/>
          </p:cNvPicPr>
          <p:nvPr/>
        </p:nvPicPr>
        <p:blipFill>
          <a:blip r:embed="rId5"/>
          <a:srcRect/>
          <a:stretch>
            <a:fillRect/>
          </a:stretch>
        </p:blipFill>
        <p:spPr bwMode="auto">
          <a:xfrm>
            <a:off x="4970536" y="1590092"/>
            <a:ext cx="6315075" cy="630594"/>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a:srcRect/>
          <a:stretch>
            <a:fillRect/>
          </a:stretch>
        </p:blipFill>
        <p:spPr bwMode="auto">
          <a:xfrm>
            <a:off x="4694945" y="2448892"/>
            <a:ext cx="6858327" cy="431849"/>
          </a:xfrm>
          <a:prstGeom prst="rect">
            <a:avLst/>
          </a:prstGeom>
          <a:noFill/>
          <a:ln w="9525">
            <a:noFill/>
            <a:miter lim="800000"/>
            <a:headEnd/>
            <a:tailEnd/>
          </a:ln>
          <a:effectLst/>
        </p:spPr>
      </p:pic>
      <p:pic>
        <p:nvPicPr>
          <p:cNvPr id="2053" name="Picture 5"/>
          <p:cNvPicPr>
            <a:picLocks noChangeAspect="1" noChangeArrowheads="1"/>
          </p:cNvPicPr>
          <p:nvPr/>
        </p:nvPicPr>
        <p:blipFill>
          <a:blip r:embed="rId7"/>
          <a:srcRect/>
          <a:stretch>
            <a:fillRect/>
          </a:stretch>
        </p:blipFill>
        <p:spPr bwMode="auto">
          <a:xfrm>
            <a:off x="5170176" y="6090564"/>
            <a:ext cx="5540187" cy="336647"/>
          </a:xfrm>
          <a:prstGeom prst="rect">
            <a:avLst/>
          </a:prstGeom>
          <a:noFill/>
          <a:ln w="9525">
            <a:noFill/>
            <a:miter lim="800000"/>
            <a:headEnd/>
            <a:tailEnd/>
          </a:ln>
          <a:effectLst/>
        </p:spPr>
      </p:pic>
      <p:pic>
        <p:nvPicPr>
          <p:cNvPr id="2054" name="Picture 6"/>
          <p:cNvPicPr>
            <a:picLocks noChangeAspect="1" noChangeArrowheads="1"/>
          </p:cNvPicPr>
          <p:nvPr/>
        </p:nvPicPr>
        <p:blipFill>
          <a:blip r:embed="rId8"/>
          <a:srcRect/>
          <a:stretch>
            <a:fillRect/>
          </a:stretch>
        </p:blipFill>
        <p:spPr bwMode="auto">
          <a:xfrm>
            <a:off x="5431433" y="3070155"/>
            <a:ext cx="5278930" cy="871326"/>
          </a:xfrm>
          <a:prstGeom prst="rect">
            <a:avLst/>
          </a:prstGeom>
          <a:noFill/>
          <a:ln w="9525">
            <a:noFill/>
            <a:miter lim="800000"/>
            <a:headEnd/>
            <a:tailEnd/>
          </a:ln>
          <a:effectLst/>
        </p:spPr>
      </p:pic>
      <p:pic>
        <p:nvPicPr>
          <p:cNvPr id="2055" name="Picture 7"/>
          <p:cNvPicPr>
            <a:picLocks noChangeAspect="1" noChangeArrowheads="1"/>
          </p:cNvPicPr>
          <p:nvPr/>
        </p:nvPicPr>
        <p:blipFill>
          <a:blip r:embed="rId9"/>
          <a:srcRect/>
          <a:stretch>
            <a:fillRect/>
          </a:stretch>
        </p:blipFill>
        <p:spPr bwMode="auto">
          <a:xfrm>
            <a:off x="5673357" y="4265928"/>
            <a:ext cx="5184081" cy="1636384"/>
          </a:xfrm>
          <a:prstGeom prst="rect">
            <a:avLst/>
          </a:prstGeom>
          <a:noFill/>
          <a:ln w="9525">
            <a:noFill/>
            <a:miter lim="800000"/>
            <a:headEnd/>
            <a:tailEnd/>
          </a:ln>
          <a:effectLst/>
        </p:spPr>
      </p:pic>
      <p:cxnSp>
        <p:nvCxnSpPr>
          <p:cNvPr id="26" name="Curved Connector 25"/>
          <p:cNvCxnSpPr>
            <a:stCxn id="2050" idx="3"/>
            <a:endCxn id="2051" idx="3"/>
          </p:cNvCxnSpPr>
          <p:nvPr/>
        </p:nvCxnSpPr>
        <p:spPr>
          <a:xfrm>
            <a:off x="11285611" y="1905389"/>
            <a:ext cx="267661" cy="759428"/>
          </a:xfrm>
          <a:prstGeom prst="curvedConnector3">
            <a:avLst>
              <a:gd name="adj1" fmla="val 18540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051" idx="1"/>
            <a:endCxn id="2054" idx="1"/>
          </p:cNvCxnSpPr>
          <p:nvPr/>
        </p:nvCxnSpPr>
        <p:spPr>
          <a:xfrm rot="10800000" flipH="1" flipV="1">
            <a:off x="4694945" y="2664816"/>
            <a:ext cx="736488" cy="841001"/>
          </a:xfrm>
          <a:prstGeom prst="curvedConnector3">
            <a:avLst>
              <a:gd name="adj1" fmla="val -3103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hape 29"/>
          <p:cNvCxnSpPr/>
          <p:nvPr/>
        </p:nvCxnSpPr>
        <p:spPr>
          <a:xfrm rot="16200000" flipH="1">
            <a:off x="9921212" y="4221432"/>
            <a:ext cx="1578302" cy="147075"/>
          </a:xfrm>
          <a:prstGeom prst="curvedConnector4">
            <a:avLst>
              <a:gd name="adj1" fmla="val 19211"/>
              <a:gd name="adj2" fmla="val 60547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hape 38"/>
          <p:cNvCxnSpPr>
            <a:stCxn id="2055" idx="1"/>
            <a:endCxn id="2053" idx="1"/>
          </p:cNvCxnSpPr>
          <p:nvPr/>
        </p:nvCxnSpPr>
        <p:spPr>
          <a:xfrm rot="10800000" flipV="1">
            <a:off x="5170177" y="5084120"/>
            <a:ext cx="503181" cy="1174768"/>
          </a:xfrm>
          <a:prstGeom prst="curvedConnector3">
            <a:avLst>
              <a:gd name="adj1" fmla="val 14543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150705" y="3505818"/>
            <a:ext cx="2983305" cy="3765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80000" lvl="1" indent="-342000">
              <a:spcBef>
                <a:spcPts val="600"/>
              </a:spcBef>
            </a:pPr>
            <a:r>
              <a:rPr lang="en-CA" sz="1200" dirty="0" smtClean="0">
                <a:solidFill>
                  <a:schemeClr val="accent3">
                    <a:lumMod val="25000"/>
                  </a:schemeClr>
                </a:solidFill>
                <a:latin typeface="Abadi" panose="020B0604020104020204" pitchFamily="34" charset="0"/>
              </a:rPr>
              <a:t>Extract column/variable names from the HTML table header</a:t>
            </a:r>
          </a:p>
        </p:txBody>
      </p:sp>
      <p:sp>
        <p:nvSpPr>
          <p:cNvPr id="42" name="Down Arrow 41"/>
          <p:cNvSpPr/>
          <p:nvPr/>
        </p:nvSpPr>
        <p:spPr>
          <a:xfrm>
            <a:off x="2651323" y="3882335"/>
            <a:ext cx="258132" cy="440740"/>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8104</TotalTime>
  <Words>1801</Words>
  <Application>Microsoft Macintosh PowerPoint</Application>
  <PresentationFormat>Custom</PresentationFormat>
  <Paragraphs>315</Paragraphs>
  <Slides>46</Slides>
  <Notes>4</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Executive Summary</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vivia</cp:lastModifiedBy>
  <cp:revision>458</cp:revision>
  <dcterms:created xsi:type="dcterms:W3CDTF">2021-04-29T18:58:34Z</dcterms:created>
  <dcterms:modified xsi:type="dcterms:W3CDTF">2022-05-19T03:45:12Z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